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7"/>
  </p:notesMasterIdLst>
  <p:handoutMasterIdLst>
    <p:handoutMasterId r:id="rId38"/>
  </p:handoutMasterIdLst>
  <p:sldIdLst>
    <p:sldId id="300" r:id="rId2"/>
    <p:sldId id="258" r:id="rId3"/>
    <p:sldId id="364" r:id="rId4"/>
    <p:sldId id="257" r:id="rId5"/>
    <p:sldId id="367" r:id="rId6"/>
    <p:sldId id="322" r:id="rId7"/>
    <p:sldId id="368" r:id="rId8"/>
    <p:sldId id="265" r:id="rId9"/>
    <p:sldId id="264" r:id="rId10"/>
    <p:sldId id="385" r:id="rId11"/>
    <p:sldId id="369" r:id="rId12"/>
    <p:sldId id="387" r:id="rId13"/>
    <p:sldId id="388" r:id="rId14"/>
    <p:sldId id="266" r:id="rId15"/>
    <p:sldId id="386" r:id="rId16"/>
    <p:sldId id="371" r:id="rId17"/>
    <p:sldId id="372" r:id="rId18"/>
    <p:sldId id="373" r:id="rId19"/>
    <p:sldId id="374" r:id="rId20"/>
    <p:sldId id="375" r:id="rId21"/>
    <p:sldId id="262" r:id="rId22"/>
    <p:sldId id="319" r:id="rId23"/>
    <p:sldId id="381" r:id="rId24"/>
    <p:sldId id="380" r:id="rId25"/>
    <p:sldId id="379" r:id="rId26"/>
    <p:sldId id="383" r:id="rId27"/>
    <p:sldId id="280" r:id="rId28"/>
    <p:sldId id="384" r:id="rId29"/>
    <p:sldId id="389" r:id="rId30"/>
    <p:sldId id="339" r:id="rId31"/>
    <p:sldId id="376" r:id="rId32"/>
    <p:sldId id="378" r:id="rId33"/>
    <p:sldId id="377" r:id="rId34"/>
    <p:sldId id="269" r:id="rId35"/>
    <p:sldId id="304" r:id="rId36"/>
  </p:sldIdLst>
  <p:sldSz cx="9144000" cy="6858000" type="screen4x3"/>
  <p:notesSz cx="6670675" cy="9929813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33"/>
    <a:srgbClr val="0C788E"/>
    <a:srgbClr val="333300"/>
    <a:srgbClr val="FFFFFF"/>
    <a:srgbClr val="422C16"/>
    <a:srgbClr val="006666"/>
    <a:srgbClr val="0099CC"/>
    <a:srgbClr val="660066"/>
    <a:srgbClr val="333333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0" autoAdjust="0"/>
    <p:restoredTop sz="92190" autoAdjust="0"/>
  </p:normalViewPr>
  <p:slideViewPr>
    <p:cSldViewPr>
      <p:cViewPr varScale="1">
        <p:scale>
          <a:sx n="104" d="100"/>
          <a:sy n="104" d="100"/>
        </p:scale>
        <p:origin x="171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6D43D71-7318-4DE3-9256-C61339026121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CB4C5623-A013-4EDC-B679-1B6130E24A55}">
      <dgm:prSet phldrT="[Tekst]">
        <dgm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dgm:style>
      </dgm:prSet>
      <dgm:spPr>
        <a:solidFill>
          <a:srgbClr val="FF0000"/>
        </a:solidFill>
      </dgm:spPr>
      <dgm:t>
        <a:bodyPr/>
        <a:lstStyle/>
        <a:p>
          <a:r>
            <a:rPr lang="pl-PL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Projekt</a:t>
          </a:r>
        </a:p>
      </dgm:t>
    </dgm:pt>
    <dgm:pt modelId="{67EB2C05-6229-4550-9670-D0F287675A43}" type="parTrans" cxnId="{6CAD502F-B5F6-4E9C-BD88-5BCFF26929C4}">
      <dgm:prSet/>
      <dgm:spPr/>
      <dgm:t>
        <a:bodyPr/>
        <a:lstStyle/>
        <a:p>
          <a:endParaRPr lang="pl-PL"/>
        </a:p>
      </dgm:t>
    </dgm:pt>
    <dgm:pt modelId="{4FE54E5D-F7B8-4F70-9468-4E74D5BC19D6}" type="sibTrans" cxnId="{6CAD502F-B5F6-4E9C-BD88-5BCFF26929C4}">
      <dgm:prSet/>
      <dgm:spPr/>
      <dgm:t>
        <a:bodyPr/>
        <a:lstStyle/>
        <a:p>
          <a:endParaRPr lang="pl-PL"/>
        </a:p>
      </dgm:t>
    </dgm:pt>
    <dgm:pt modelId="{EC55D766-8A22-4C43-84C4-54E90CA5BD8F}">
      <dgm:prSet phldrT="[Tekst]" custT="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l-PL" sz="1800" b="1" dirty="0">
              <a:solidFill>
                <a:schemeClr val="bg1"/>
              </a:solidFill>
              <a:latin typeface="Arial Narrow" pitchFamily="34" charset="0"/>
            </a:rPr>
            <a:t>potencjalni uczestnicy</a:t>
          </a:r>
          <a:endParaRPr lang="pl-PL" sz="1800" dirty="0">
            <a:solidFill>
              <a:schemeClr val="bg1"/>
            </a:solidFill>
          </a:endParaRPr>
        </a:p>
      </dgm:t>
    </dgm:pt>
    <dgm:pt modelId="{C8854C51-F3D2-4CBC-8FFA-F92A2ABEED52}" type="parTrans" cxnId="{AD02A5EA-9BC4-43D1-B8C5-7B730A3CC6A3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pl-PL" sz="1800">
            <a:solidFill>
              <a:schemeClr val="bg1"/>
            </a:solidFill>
          </a:endParaRPr>
        </a:p>
      </dgm:t>
    </dgm:pt>
    <dgm:pt modelId="{214F0739-FB72-4983-A424-83C68F568930}" type="sibTrans" cxnId="{AD02A5EA-9BC4-43D1-B8C5-7B730A3CC6A3}">
      <dgm:prSet/>
      <dgm:spPr/>
      <dgm:t>
        <a:bodyPr/>
        <a:lstStyle/>
        <a:p>
          <a:endParaRPr lang="pl-PL"/>
        </a:p>
      </dgm:t>
    </dgm:pt>
    <dgm:pt modelId="{252A829F-64C1-4361-A5C8-02ECCB7FFEB8}">
      <dgm:prSet phldrT="[Tekst]" custT="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l-PL" sz="1800" b="1" dirty="0">
              <a:solidFill>
                <a:schemeClr val="bg1"/>
              </a:solidFill>
              <a:latin typeface="Arial Narrow" pitchFamily="34" charset="0"/>
            </a:rPr>
            <a:t>media</a:t>
          </a:r>
          <a:endParaRPr lang="pl-PL" sz="1800" dirty="0">
            <a:solidFill>
              <a:schemeClr val="bg1"/>
            </a:solidFill>
          </a:endParaRPr>
        </a:p>
      </dgm:t>
    </dgm:pt>
    <dgm:pt modelId="{BE0FD24E-9A5D-4E8D-A916-B32E100B5B88}" type="parTrans" cxnId="{BC9FCD24-4816-4289-931A-A8E47D71712E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pl-PL" sz="1800">
            <a:solidFill>
              <a:schemeClr val="bg1"/>
            </a:solidFill>
          </a:endParaRPr>
        </a:p>
      </dgm:t>
    </dgm:pt>
    <dgm:pt modelId="{691606CB-E4B3-4A50-A0E8-F02AE1E0F1FB}" type="sibTrans" cxnId="{BC9FCD24-4816-4289-931A-A8E47D71712E}">
      <dgm:prSet/>
      <dgm:spPr/>
      <dgm:t>
        <a:bodyPr/>
        <a:lstStyle/>
        <a:p>
          <a:endParaRPr lang="pl-PL"/>
        </a:p>
      </dgm:t>
    </dgm:pt>
    <dgm:pt modelId="{EA3FC05F-7570-42EC-9076-BBE46CD068E7}">
      <dgm:prSet phldrT="[Tekst]" custT="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l-PL" sz="1800" b="1" dirty="0">
              <a:solidFill>
                <a:schemeClr val="bg1"/>
              </a:solidFill>
              <a:latin typeface="Arial Narrow" pitchFamily="34" charset="0"/>
            </a:rPr>
            <a:t>lokalni liderzy opinii </a:t>
          </a:r>
          <a:endParaRPr lang="pl-PL" sz="1800" dirty="0">
            <a:solidFill>
              <a:schemeClr val="bg1"/>
            </a:solidFill>
          </a:endParaRPr>
        </a:p>
      </dgm:t>
    </dgm:pt>
    <dgm:pt modelId="{11EB0921-318E-4A17-8963-EAF521A6F3B3}" type="parTrans" cxnId="{D2B87670-0742-40C8-9AB0-194BBEE3F3A1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pl-PL" sz="1800">
            <a:solidFill>
              <a:schemeClr val="bg1"/>
            </a:solidFill>
          </a:endParaRPr>
        </a:p>
      </dgm:t>
    </dgm:pt>
    <dgm:pt modelId="{9470A644-CFC6-4F9C-8D56-7C3B80C4164F}" type="sibTrans" cxnId="{D2B87670-0742-40C8-9AB0-194BBEE3F3A1}">
      <dgm:prSet/>
      <dgm:spPr/>
      <dgm:t>
        <a:bodyPr/>
        <a:lstStyle/>
        <a:p>
          <a:endParaRPr lang="pl-PL"/>
        </a:p>
      </dgm:t>
    </dgm:pt>
    <dgm:pt modelId="{F03DEE4D-25CE-4F22-AEF1-7BFB0BB80410}">
      <dgm:prSet phldrT="[Tekst]" custT="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l-PL" sz="1800" b="1" dirty="0">
              <a:solidFill>
                <a:schemeClr val="bg1"/>
              </a:solidFill>
              <a:latin typeface="Arial Narrow" pitchFamily="34" charset="0"/>
            </a:rPr>
            <a:t>pozostali mieszkańcy nie objęci projektem</a:t>
          </a:r>
          <a:endParaRPr lang="pl-PL" sz="1800" dirty="0">
            <a:solidFill>
              <a:schemeClr val="bg1"/>
            </a:solidFill>
          </a:endParaRPr>
        </a:p>
      </dgm:t>
    </dgm:pt>
    <dgm:pt modelId="{987B626B-1308-42B7-9A99-230EF767F423}" type="parTrans" cxnId="{436257D1-1925-41F3-952F-88ED7868A945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pl-PL" sz="1800">
            <a:solidFill>
              <a:schemeClr val="bg1"/>
            </a:solidFill>
          </a:endParaRPr>
        </a:p>
      </dgm:t>
    </dgm:pt>
    <dgm:pt modelId="{F1BC1F75-8935-4E58-AF00-7C2F5A3EA858}" type="sibTrans" cxnId="{436257D1-1925-41F3-952F-88ED7868A945}">
      <dgm:prSet/>
      <dgm:spPr/>
      <dgm:t>
        <a:bodyPr/>
        <a:lstStyle/>
        <a:p>
          <a:endParaRPr lang="pl-PL"/>
        </a:p>
      </dgm:t>
    </dgm:pt>
    <dgm:pt modelId="{540BA29D-8512-439B-A97F-423B91A1AF37}">
      <dgm:prSet phldrT="[Tekst]" phldr="1"/>
      <dgm:spPr/>
      <dgm:t>
        <a:bodyPr/>
        <a:lstStyle/>
        <a:p>
          <a:endParaRPr lang="pl-PL" sz="1800" dirty="0">
            <a:solidFill>
              <a:schemeClr val="bg1"/>
            </a:solidFill>
          </a:endParaRPr>
        </a:p>
      </dgm:t>
    </dgm:pt>
    <dgm:pt modelId="{0BD90F01-89CA-41B3-A8DE-25A90CBB32B3}" type="parTrans" cxnId="{6318922B-CE69-4CB4-AD54-CA0B0460532B}">
      <dgm:prSet/>
      <dgm:spPr/>
      <dgm:t>
        <a:bodyPr/>
        <a:lstStyle/>
        <a:p>
          <a:endParaRPr lang="pl-PL"/>
        </a:p>
      </dgm:t>
    </dgm:pt>
    <dgm:pt modelId="{E14397E3-4AE0-4828-9409-FEB76A870CA8}" type="sibTrans" cxnId="{6318922B-CE69-4CB4-AD54-CA0B0460532B}">
      <dgm:prSet/>
      <dgm:spPr/>
      <dgm:t>
        <a:bodyPr/>
        <a:lstStyle/>
        <a:p>
          <a:endParaRPr lang="pl-PL"/>
        </a:p>
      </dgm:t>
    </dgm:pt>
    <dgm:pt modelId="{7CA1B844-67AD-497B-A47F-D4CD4F1F931D}">
      <dgm:prSet phldrT="[Tekst]" custT="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l-PL" sz="1800" b="1" dirty="0">
              <a:solidFill>
                <a:schemeClr val="bg1"/>
              </a:solidFill>
              <a:latin typeface="Arial Narrow" pitchFamily="34" charset="0"/>
            </a:rPr>
            <a:t>instytucje i organizacje statutowo działające w obszarze realizacji projektu</a:t>
          </a:r>
        </a:p>
      </dgm:t>
    </dgm:pt>
    <dgm:pt modelId="{B2DEAA8D-801F-4F47-B53F-133D56579102}" type="parTrans" cxnId="{D4ADB8A2-289D-4657-BCCD-87A7FF724E10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pl-PL" sz="1800">
            <a:solidFill>
              <a:schemeClr val="bg1"/>
            </a:solidFill>
          </a:endParaRPr>
        </a:p>
      </dgm:t>
    </dgm:pt>
    <dgm:pt modelId="{802E1946-4FBC-4219-846A-841D04139420}" type="sibTrans" cxnId="{D4ADB8A2-289D-4657-BCCD-87A7FF724E10}">
      <dgm:prSet/>
      <dgm:spPr/>
      <dgm:t>
        <a:bodyPr/>
        <a:lstStyle/>
        <a:p>
          <a:endParaRPr lang="pl-PL"/>
        </a:p>
      </dgm:t>
    </dgm:pt>
    <dgm:pt modelId="{0E0F17D6-78DA-4AE5-B490-3632907A148A}">
      <dgm:prSet phldrT="[Tekst]" custT="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l-PL" sz="1800" b="1" dirty="0">
              <a:solidFill>
                <a:schemeClr val="bg1"/>
              </a:solidFill>
              <a:latin typeface="Arial Narrow" pitchFamily="34" charset="0"/>
            </a:rPr>
            <a:t>samorząd gminny i powiatowy wraz ze swoimi instytucjami </a:t>
          </a:r>
          <a:endParaRPr lang="pl-PL" sz="1800" dirty="0">
            <a:solidFill>
              <a:schemeClr val="bg1"/>
            </a:solidFill>
          </a:endParaRPr>
        </a:p>
      </dgm:t>
    </dgm:pt>
    <dgm:pt modelId="{2B9019BA-26A9-4143-9E19-FD43272EEB8D}" type="parTrans" cxnId="{C20AC64A-25A1-499D-9783-DEFBC3DC279C}">
      <dgm:prSet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pl-PL" sz="1800">
            <a:solidFill>
              <a:schemeClr val="bg1"/>
            </a:solidFill>
          </a:endParaRPr>
        </a:p>
      </dgm:t>
    </dgm:pt>
    <dgm:pt modelId="{E79CFDDA-CF01-42CE-8B47-7073D31F2F67}" type="sibTrans" cxnId="{C20AC64A-25A1-499D-9783-DEFBC3DC279C}">
      <dgm:prSet/>
      <dgm:spPr/>
      <dgm:t>
        <a:bodyPr/>
        <a:lstStyle/>
        <a:p>
          <a:endParaRPr lang="pl-PL"/>
        </a:p>
      </dgm:t>
    </dgm:pt>
    <dgm:pt modelId="{899349C7-9550-4CDA-AB67-C63D3219D1E7}" type="pres">
      <dgm:prSet presAssocID="{56D43D71-7318-4DE3-9256-C61339026121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AAABAC68-1756-4853-AEE8-21C11AA80D70}" type="pres">
      <dgm:prSet presAssocID="{CB4C5623-A013-4EDC-B679-1B6130E24A55}" presName="centerShape" presStyleLbl="node0" presStyleIdx="0" presStyleCnt="1" custScaleX="72717" custScaleY="60744" custLinFactNeighborX="320" custLinFactNeighborY="7476"/>
      <dgm:spPr/>
    </dgm:pt>
    <dgm:pt modelId="{37174B3F-C644-4B46-AB0F-074AC21E8EAE}" type="pres">
      <dgm:prSet presAssocID="{C8854C51-F3D2-4CBC-8FFA-F92A2ABEED52}" presName="parTrans" presStyleLbl="bgSibTrans2D1" presStyleIdx="0" presStyleCnt="6" custLinFactNeighborY="5773"/>
      <dgm:spPr/>
    </dgm:pt>
    <dgm:pt modelId="{6A67397C-7457-4F91-8306-003A508D34C8}" type="pres">
      <dgm:prSet presAssocID="{EC55D766-8A22-4C43-84C4-54E90CA5BD8F}" presName="node" presStyleLbl="node1" presStyleIdx="0" presStyleCnt="6" custRadScaleRad="100479" custRadScaleInc="-28532">
        <dgm:presLayoutVars>
          <dgm:bulletEnabled val="1"/>
        </dgm:presLayoutVars>
      </dgm:prSet>
      <dgm:spPr/>
    </dgm:pt>
    <dgm:pt modelId="{375461A4-BD73-4401-88EC-4C41CC97604B}" type="pres">
      <dgm:prSet presAssocID="{B2DEAA8D-801F-4F47-B53F-133D56579102}" presName="parTrans" presStyleLbl="bgSibTrans2D1" presStyleIdx="1" presStyleCnt="6" custLinFactNeighborY="5773"/>
      <dgm:spPr/>
    </dgm:pt>
    <dgm:pt modelId="{6F7004A9-2527-4B1C-9480-7A064FAB1355}" type="pres">
      <dgm:prSet presAssocID="{7CA1B844-67AD-497B-A47F-D4CD4F1F931D}" presName="node" presStyleLbl="node1" presStyleIdx="1" presStyleCnt="6" custScaleX="129507" custScaleY="132020" custRadScaleRad="91444" custRadScaleInc="-24551">
        <dgm:presLayoutVars>
          <dgm:bulletEnabled val="1"/>
        </dgm:presLayoutVars>
      </dgm:prSet>
      <dgm:spPr/>
    </dgm:pt>
    <dgm:pt modelId="{2D975C0A-C88C-4BC6-BCF2-D856B8EE54FC}" type="pres">
      <dgm:prSet presAssocID="{2B9019BA-26A9-4143-9E19-FD43272EEB8D}" presName="parTrans" presStyleLbl="bgSibTrans2D1" presStyleIdx="2" presStyleCnt="6" custLinFactNeighborY="5773"/>
      <dgm:spPr/>
    </dgm:pt>
    <dgm:pt modelId="{5F28BF45-0CF3-42E8-97C9-88241254511E}" type="pres">
      <dgm:prSet presAssocID="{0E0F17D6-78DA-4AE5-B490-3632907A148A}" presName="node" presStyleLbl="node1" presStyleIdx="2" presStyleCnt="6" custRadScaleRad="84088" custRadScaleInc="-415">
        <dgm:presLayoutVars>
          <dgm:bulletEnabled val="1"/>
        </dgm:presLayoutVars>
      </dgm:prSet>
      <dgm:spPr/>
    </dgm:pt>
    <dgm:pt modelId="{85D2A83C-C6E2-497E-B4B9-FCB314D71838}" type="pres">
      <dgm:prSet presAssocID="{987B626B-1308-42B7-9A99-230EF767F423}" presName="parTrans" presStyleLbl="bgSibTrans2D1" presStyleIdx="3" presStyleCnt="6" custLinFactNeighborY="5773"/>
      <dgm:spPr/>
    </dgm:pt>
    <dgm:pt modelId="{B9AA52F6-F85B-4C64-A221-732F420B563B}" type="pres">
      <dgm:prSet presAssocID="{F03DEE4D-25CE-4F22-AEF1-7BFB0BB80410}" presName="node" presStyleLbl="node1" presStyleIdx="3" presStyleCnt="6" custRadScaleRad="86134" custRadScaleInc="11607">
        <dgm:presLayoutVars>
          <dgm:bulletEnabled val="1"/>
        </dgm:presLayoutVars>
      </dgm:prSet>
      <dgm:spPr/>
    </dgm:pt>
    <dgm:pt modelId="{B958CCF6-4FE4-4BC1-B0FA-4AA51D28C6CC}" type="pres">
      <dgm:prSet presAssocID="{BE0FD24E-9A5D-4E8D-A916-B32E100B5B88}" presName="parTrans" presStyleLbl="bgSibTrans2D1" presStyleIdx="4" presStyleCnt="6"/>
      <dgm:spPr/>
    </dgm:pt>
    <dgm:pt modelId="{A1B67AE6-36A1-450B-83AC-45B724329F72}" type="pres">
      <dgm:prSet presAssocID="{252A829F-64C1-4361-A5C8-02ECCB7FFEB8}" presName="node" presStyleLbl="node1" presStyleIdx="4" presStyleCnt="6" custRadScaleRad="92570" custRadScaleInc="25817">
        <dgm:presLayoutVars>
          <dgm:bulletEnabled val="1"/>
        </dgm:presLayoutVars>
      </dgm:prSet>
      <dgm:spPr/>
    </dgm:pt>
    <dgm:pt modelId="{46B3FE04-882A-4284-8689-265307D0792F}" type="pres">
      <dgm:prSet presAssocID="{11EB0921-318E-4A17-8963-EAF521A6F3B3}" presName="parTrans" presStyleLbl="bgSibTrans2D1" presStyleIdx="5" presStyleCnt="6"/>
      <dgm:spPr/>
    </dgm:pt>
    <dgm:pt modelId="{E6CA04D5-D857-4F6B-8CDD-A7517904C751}" type="pres">
      <dgm:prSet presAssocID="{EA3FC05F-7570-42EC-9076-BBE46CD068E7}" presName="node" presStyleLbl="node1" presStyleIdx="5" presStyleCnt="6" custRadScaleRad="101137" custRadScaleInc="28345">
        <dgm:presLayoutVars>
          <dgm:bulletEnabled val="1"/>
        </dgm:presLayoutVars>
      </dgm:prSet>
      <dgm:spPr/>
    </dgm:pt>
  </dgm:ptLst>
  <dgm:cxnLst>
    <dgm:cxn modelId="{18FD210D-E8DC-4738-A6B8-92A5F9D49E00}" type="presOf" srcId="{EC55D766-8A22-4C43-84C4-54E90CA5BD8F}" destId="{6A67397C-7457-4F91-8306-003A508D34C8}" srcOrd="0" destOrd="0" presId="urn:microsoft.com/office/officeart/2005/8/layout/radial4"/>
    <dgm:cxn modelId="{9D264423-B870-4B23-BB84-643228A8D146}" type="presOf" srcId="{987B626B-1308-42B7-9A99-230EF767F423}" destId="{85D2A83C-C6E2-497E-B4B9-FCB314D71838}" srcOrd="0" destOrd="0" presId="urn:microsoft.com/office/officeart/2005/8/layout/radial4"/>
    <dgm:cxn modelId="{BC9FCD24-4816-4289-931A-A8E47D71712E}" srcId="{CB4C5623-A013-4EDC-B679-1B6130E24A55}" destId="{252A829F-64C1-4361-A5C8-02ECCB7FFEB8}" srcOrd="4" destOrd="0" parTransId="{BE0FD24E-9A5D-4E8D-A916-B32E100B5B88}" sibTransId="{691606CB-E4B3-4A50-A0E8-F02AE1E0F1FB}"/>
    <dgm:cxn modelId="{ADB68C28-765E-4278-9887-0CEC8E2C361D}" type="presOf" srcId="{CB4C5623-A013-4EDC-B679-1B6130E24A55}" destId="{AAABAC68-1756-4853-AEE8-21C11AA80D70}" srcOrd="0" destOrd="0" presId="urn:microsoft.com/office/officeart/2005/8/layout/radial4"/>
    <dgm:cxn modelId="{6318922B-CE69-4CB4-AD54-CA0B0460532B}" srcId="{56D43D71-7318-4DE3-9256-C61339026121}" destId="{540BA29D-8512-439B-A97F-423B91A1AF37}" srcOrd="1" destOrd="0" parTransId="{0BD90F01-89CA-41B3-A8DE-25A90CBB32B3}" sibTransId="{E14397E3-4AE0-4828-9409-FEB76A870CA8}"/>
    <dgm:cxn modelId="{6CAD502F-B5F6-4E9C-BD88-5BCFF26929C4}" srcId="{56D43D71-7318-4DE3-9256-C61339026121}" destId="{CB4C5623-A013-4EDC-B679-1B6130E24A55}" srcOrd="0" destOrd="0" parTransId="{67EB2C05-6229-4550-9670-D0F287675A43}" sibTransId="{4FE54E5D-F7B8-4F70-9468-4E74D5BC19D6}"/>
    <dgm:cxn modelId="{10FB3633-8BD4-4C7A-95EF-E766EC816160}" type="presOf" srcId="{B2DEAA8D-801F-4F47-B53F-133D56579102}" destId="{375461A4-BD73-4401-88EC-4C41CC97604B}" srcOrd="0" destOrd="0" presId="urn:microsoft.com/office/officeart/2005/8/layout/radial4"/>
    <dgm:cxn modelId="{BB03FB35-4DA9-4D2D-A968-5D3E489C3D39}" type="presOf" srcId="{BE0FD24E-9A5D-4E8D-A916-B32E100B5B88}" destId="{B958CCF6-4FE4-4BC1-B0FA-4AA51D28C6CC}" srcOrd="0" destOrd="0" presId="urn:microsoft.com/office/officeart/2005/8/layout/radial4"/>
    <dgm:cxn modelId="{50F45836-73FE-456F-8217-988BF3B5F74F}" type="presOf" srcId="{C8854C51-F3D2-4CBC-8FFA-F92A2ABEED52}" destId="{37174B3F-C644-4B46-AB0F-074AC21E8EAE}" srcOrd="0" destOrd="0" presId="urn:microsoft.com/office/officeart/2005/8/layout/radial4"/>
    <dgm:cxn modelId="{07F5BC3D-44C5-46FD-BEEC-25323BA0B831}" type="presOf" srcId="{2B9019BA-26A9-4143-9E19-FD43272EEB8D}" destId="{2D975C0A-C88C-4BC6-BCF2-D856B8EE54FC}" srcOrd="0" destOrd="0" presId="urn:microsoft.com/office/officeart/2005/8/layout/radial4"/>
    <dgm:cxn modelId="{28D9B047-CBA0-439D-8CDB-70FBACCDE70D}" type="presOf" srcId="{EA3FC05F-7570-42EC-9076-BBE46CD068E7}" destId="{E6CA04D5-D857-4F6B-8CDD-A7517904C751}" srcOrd="0" destOrd="0" presId="urn:microsoft.com/office/officeart/2005/8/layout/radial4"/>
    <dgm:cxn modelId="{C20AC64A-25A1-499D-9783-DEFBC3DC279C}" srcId="{CB4C5623-A013-4EDC-B679-1B6130E24A55}" destId="{0E0F17D6-78DA-4AE5-B490-3632907A148A}" srcOrd="2" destOrd="0" parTransId="{2B9019BA-26A9-4143-9E19-FD43272EEB8D}" sibTransId="{E79CFDDA-CF01-42CE-8B47-7073D31F2F67}"/>
    <dgm:cxn modelId="{588ACC6F-E590-4A6A-BCC0-E6FC5525B91F}" type="presOf" srcId="{F03DEE4D-25CE-4F22-AEF1-7BFB0BB80410}" destId="{B9AA52F6-F85B-4C64-A221-732F420B563B}" srcOrd="0" destOrd="0" presId="urn:microsoft.com/office/officeart/2005/8/layout/radial4"/>
    <dgm:cxn modelId="{D2B87670-0742-40C8-9AB0-194BBEE3F3A1}" srcId="{CB4C5623-A013-4EDC-B679-1B6130E24A55}" destId="{EA3FC05F-7570-42EC-9076-BBE46CD068E7}" srcOrd="5" destOrd="0" parTransId="{11EB0921-318E-4A17-8963-EAF521A6F3B3}" sibTransId="{9470A644-CFC6-4F9C-8D56-7C3B80C4164F}"/>
    <dgm:cxn modelId="{D300B476-F6BC-4CEB-9E79-3A5D53F2CB30}" type="presOf" srcId="{252A829F-64C1-4361-A5C8-02ECCB7FFEB8}" destId="{A1B67AE6-36A1-450B-83AC-45B724329F72}" srcOrd="0" destOrd="0" presId="urn:microsoft.com/office/officeart/2005/8/layout/radial4"/>
    <dgm:cxn modelId="{EEFA3B84-107D-4616-8515-BBC3DC7DA414}" type="presOf" srcId="{7CA1B844-67AD-497B-A47F-D4CD4F1F931D}" destId="{6F7004A9-2527-4B1C-9480-7A064FAB1355}" srcOrd="0" destOrd="0" presId="urn:microsoft.com/office/officeart/2005/8/layout/radial4"/>
    <dgm:cxn modelId="{D4ADB8A2-289D-4657-BCCD-87A7FF724E10}" srcId="{CB4C5623-A013-4EDC-B679-1B6130E24A55}" destId="{7CA1B844-67AD-497B-A47F-D4CD4F1F931D}" srcOrd="1" destOrd="0" parTransId="{B2DEAA8D-801F-4F47-B53F-133D56579102}" sibTransId="{802E1946-4FBC-4219-846A-841D04139420}"/>
    <dgm:cxn modelId="{C3C952A9-74EA-4824-852B-B81A7D7AE6F4}" type="presOf" srcId="{11EB0921-318E-4A17-8963-EAF521A6F3B3}" destId="{46B3FE04-882A-4284-8689-265307D0792F}" srcOrd="0" destOrd="0" presId="urn:microsoft.com/office/officeart/2005/8/layout/radial4"/>
    <dgm:cxn modelId="{436257D1-1925-41F3-952F-88ED7868A945}" srcId="{CB4C5623-A013-4EDC-B679-1B6130E24A55}" destId="{F03DEE4D-25CE-4F22-AEF1-7BFB0BB80410}" srcOrd="3" destOrd="0" parTransId="{987B626B-1308-42B7-9A99-230EF767F423}" sibTransId="{F1BC1F75-8935-4E58-AF00-7C2F5A3EA858}"/>
    <dgm:cxn modelId="{0A5D7ED4-AA65-41E7-9F86-127E12179ACE}" type="presOf" srcId="{0E0F17D6-78DA-4AE5-B490-3632907A148A}" destId="{5F28BF45-0CF3-42E8-97C9-88241254511E}" srcOrd="0" destOrd="0" presId="urn:microsoft.com/office/officeart/2005/8/layout/radial4"/>
    <dgm:cxn modelId="{822345E1-9F72-4A8F-A639-F58F9D1E7753}" type="presOf" srcId="{56D43D71-7318-4DE3-9256-C61339026121}" destId="{899349C7-9550-4CDA-AB67-C63D3219D1E7}" srcOrd="0" destOrd="0" presId="urn:microsoft.com/office/officeart/2005/8/layout/radial4"/>
    <dgm:cxn modelId="{AD02A5EA-9BC4-43D1-B8C5-7B730A3CC6A3}" srcId="{CB4C5623-A013-4EDC-B679-1B6130E24A55}" destId="{EC55D766-8A22-4C43-84C4-54E90CA5BD8F}" srcOrd="0" destOrd="0" parTransId="{C8854C51-F3D2-4CBC-8FFA-F92A2ABEED52}" sibTransId="{214F0739-FB72-4983-A424-83C68F568930}"/>
    <dgm:cxn modelId="{DBFA6472-27F6-4CE4-939F-6B79912288E9}" type="presParOf" srcId="{899349C7-9550-4CDA-AB67-C63D3219D1E7}" destId="{AAABAC68-1756-4853-AEE8-21C11AA80D70}" srcOrd="0" destOrd="0" presId="urn:microsoft.com/office/officeart/2005/8/layout/radial4"/>
    <dgm:cxn modelId="{4D902A42-290B-40CF-BB13-4D68DB289BCE}" type="presParOf" srcId="{899349C7-9550-4CDA-AB67-C63D3219D1E7}" destId="{37174B3F-C644-4B46-AB0F-074AC21E8EAE}" srcOrd="1" destOrd="0" presId="urn:microsoft.com/office/officeart/2005/8/layout/radial4"/>
    <dgm:cxn modelId="{696EDDA2-8AB3-4820-AA76-4783533A0895}" type="presParOf" srcId="{899349C7-9550-4CDA-AB67-C63D3219D1E7}" destId="{6A67397C-7457-4F91-8306-003A508D34C8}" srcOrd="2" destOrd="0" presId="urn:microsoft.com/office/officeart/2005/8/layout/radial4"/>
    <dgm:cxn modelId="{5970550C-A6F2-4AB5-8B22-0008EA66E8FF}" type="presParOf" srcId="{899349C7-9550-4CDA-AB67-C63D3219D1E7}" destId="{375461A4-BD73-4401-88EC-4C41CC97604B}" srcOrd="3" destOrd="0" presId="urn:microsoft.com/office/officeart/2005/8/layout/radial4"/>
    <dgm:cxn modelId="{03C7616F-3E41-4224-9ABD-4F334AC06ABF}" type="presParOf" srcId="{899349C7-9550-4CDA-AB67-C63D3219D1E7}" destId="{6F7004A9-2527-4B1C-9480-7A064FAB1355}" srcOrd="4" destOrd="0" presId="urn:microsoft.com/office/officeart/2005/8/layout/radial4"/>
    <dgm:cxn modelId="{30E14274-D0E2-4950-9E56-6F8312177933}" type="presParOf" srcId="{899349C7-9550-4CDA-AB67-C63D3219D1E7}" destId="{2D975C0A-C88C-4BC6-BCF2-D856B8EE54FC}" srcOrd="5" destOrd="0" presId="urn:microsoft.com/office/officeart/2005/8/layout/radial4"/>
    <dgm:cxn modelId="{F820A36E-F235-41EC-972E-667D7A05EE37}" type="presParOf" srcId="{899349C7-9550-4CDA-AB67-C63D3219D1E7}" destId="{5F28BF45-0CF3-42E8-97C9-88241254511E}" srcOrd="6" destOrd="0" presId="urn:microsoft.com/office/officeart/2005/8/layout/radial4"/>
    <dgm:cxn modelId="{4FBA753B-62EB-4EE4-9E0D-6ED24E884009}" type="presParOf" srcId="{899349C7-9550-4CDA-AB67-C63D3219D1E7}" destId="{85D2A83C-C6E2-497E-B4B9-FCB314D71838}" srcOrd="7" destOrd="0" presId="urn:microsoft.com/office/officeart/2005/8/layout/radial4"/>
    <dgm:cxn modelId="{F59D8DE1-F66E-4F44-B561-92F4C479BD14}" type="presParOf" srcId="{899349C7-9550-4CDA-AB67-C63D3219D1E7}" destId="{B9AA52F6-F85B-4C64-A221-732F420B563B}" srcOrd="8" destOrd="0" presId="urn:microsoft.com/office/officeart/2005/8/layout/radial4"/>
    <dgm:cxn modelId="{9C04815F-238F-4198-A182-D3F9BD9F530C}" type="presParOf" srcId="{899349C7-9550-4CDA-AB67-C63D3219D1E7}" destId="{B958CCF6-4FE4-4BC1-B0FA-4AA51D28C6CC}" srcOrd="9" destOrd="0" presId="urn:microsoft.com/office/officeart/2005/8/layout/radial4"/>
    <dgm:cxn modelId="{8F25F11F-E19A-4FD0-90B1-5B2E53A19BFC}" type="presParOf" srcId="{899349C7-9550-4CDA-AB67-C63D3219D1E7}" destId="{A1B67AE6-36A1-450B-83AC-45B724329F72}" srcOrd="10" destOrd="0" presId="urn:microsoft.com/office/officeart/2005/8/layout/radial4"/>
    <dgm:cxn modelId="{8BA60A8A-1AB6-4989-AE69-4E3F23C41B57}" type="presParOf" srcId="{899349C7-9550-4CDA-AB67-C63D3219D1E7}" destId="{46B3FE04-882A-4284-8689-265307D0792F}" srcOrd="11" destOrd="0" presId="urn:microsoft.com/office/officeart/2005/8/layout/radial4"/>
    <dgm:cxn modelId="{0B49A9D3-F2DA-4D12-B7AA-8CFB468612D9}" type="presParOf" srcId="{899349C7-9550-4CDA-AB67-C63D3219D1E7}" destId="{E6CA04D5-D857-4F6B-8CDD-A7517904C751}" srcOrd="12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9FBE82E-5A2F-450C-9345-4C15EF66E710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09346732-6195-4469-A80C-8042FD449807}">
      <dgm:prSet phldrT="[Tekst]" custT="1">
        <dgm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l-PL" sz="2200" b="1" cap="none" spc="50" dirty="0" err="1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rPr>
            <a:t>Mission</a:t>
          </a:r>
          <a:endParaRPr lang="pl-PL" sz="2200" dirty="0"/>
        </a:p>
        <a:p>
          <a:r>
            <a:rPr lang="pl-PL" sz="1600" dirty="0"/>
            <a:t>(Misja)</a:t>
          </a:r>
        </a:p>
      </dgm:t>
    </dgm:pt>
    <dgm:pt modelId="{9B321EDE-8C81-4942-ADBE-D874BED04C1F}" type="parTrans" cxnId="{C1BD7DEF-51F9-4C49-BF0E-F2C172CFF68E}">
      <dgm:prSet/>
      <dgm:spPr/>
      <dgm:t>
        <a:bodyPr/>
        <a:lstStyle/>
        <a:p>
          <a:endParaRPr lang="pl-PL"/>
        </a:p>
      </dgm:t>
    </dgm:pt>
    <dgm:pt modelId="{601DF3E2-FD00-4447-BCC7-5BC8973F6F73}" type="sibTrans" cxnId="{C1BD7DEF-51F9-4C49-BF0E-F2C172CFF68E}">
      <dgm:prSet/>
      <dgm:spPr/>
      <dgm:t>
        <a:bodyPr/>
        <a:lstStyle/>
        <a:p>
          <a:endParaRPr lang="pl-PL"/>
        </a:p>
      </dgm:t>
    </dgm:pt>
    <dgm:pt modelId="{B6091C17-2B37-43F3-B265-08C728C455B2}">
      <dgm:prSet phldrT="[Tekst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pl-PL" dirty="0">
              <a:solidFill>
                <a:schemeClr val="tx1"/>
              </a:solidFill>
            </a:rPr>
            <a:t>W jaki sposób będą mierzone rezultaty działań informacyjno-promocyjnych?</a:t>
          </a:r>
        </a:p>
      </dgm:t>
    </dgm:pt>
    <dgm:pt modelId="{A9835A79-7AB8-47AC-B1A1-F8D8E8B0E429}" type="parTrans" cxnId="{4D9F3B24-63ED-46F6-82B7-9C3411A5505B}">
      <dgm:prSet/>
      <dgm:spPr/>
      <dgm:t>
        <a:bodyPr/>
        <a:lstStyle/>
        <a:p>
          <a:endParaRPr lang="pl-PL"/>
        </a:p>
      </dgm:t>
    </dgm:pt>
    <dgm:pt modelId="{2BF4B3CB-F753-45DA-9BCD-87F16E513145}" type="sibTrans" cxnId="{4D9F3B24-63ED-46F6-82B7-9C3411A5505B}">
      <dgm:prSet/>
      <dgm:spPr/>
      <dgm:t>
        <a:bodyPr/>
        <a:lstStyle/>
        <a:p>
          <a:endParaRPr lang="pl-PL"/>
        </a:p>
      </dgm:t>
    </dgm:pt>
    <dgm:pt modelId="{2AB50EA3-F4AC-4D9A-96C0-2F2E9A5C0EB5}">
      <dgm:prSet phldrT="[Tekst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pl-PL" dirty="0">
              <a:solidFill>
                <a:schemeClr val="tx1"/>
              </a:solidFill>
            </a:rPr>
            <a:t>Kto za co odpowiada</a:t>
          </a:r>
        </a:p>
      </dgm:t>
    </dgm:pt>
    <dgm:pt modelId="{F03EABA5-8AE9-4EFB-8952-572A9EABFC08}" type="parTrans" cxnId="{04D2B3E2-123B-4CC9-8466-4E3A1BD0AC1E}">
      <dgm:prSet/>
      <dgm:spPr/>
      <dgm:t>
        <a:bodyPr/>
        <a:lstStyle/>
        <a:p>
          <a:endParaRPr lang="pl-PL"/>
        </a:p>
      </dgm:t>
    </dgm:pt>
    <dgm:pt modelId="{19C048AD-96B5-404F-AC8E-FB099461D794}" type="sibTrans" cxnId="{04D2B3E2-123B-4CC9-8466-4E3A1BD0AC1E}">
      <dgm:prSet/>
      <dgm:spPr/>
      <dgm:t>
        <a:bodyPr/>
        <a:lstStyle/>
        <a:p>
          <a:endParaRPr lang="pl-PL"/>
        </a:p>
      </dgm:t>
    </dgm:pt>
    <dgm:pt modelId="{029C62E2-0B8E-4D8C-B3B2-613638EDE468}">
      <dgm:prSet phldrT="[Tekst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pl-PL" dirty="0">
              <a:solidFill>
                <a:schemeClr val="tx1"/>
              </a:solidFill>
            </a:rPr>
            <a:t>Kiedy i co ma być zrealizowane</a:t>
          </a:r>
        </a:p>
      </dgm:t>
    </dgm:pt>
    <dgm:pt modelId="{1AEDE771-4870-498A-AC8F-BC78199D24D7}" type="parTrans" cxnId="{A39B3945-2EA6-4385-B460-A5212763F3DD}">
      <dgm:prSet/>
      <dgm:spPr/>
      <dgm:t>
        <a:bodyPr/>
        <a:lstStyle/>
        <a:p>
          <a:endParaRPr lang="pl-PL"/>
        </a:p>
      </dgm:t>
    </dgm:pt>
    <dgm:pt modelId="{24AC605A-F35F-4D91-9649-89294008158D}" type="sibTrans" cxnId="{A39B3945-2EA6-4385-B460-A5212763F3DD}">
      <dgm:prSet/>
      <dgm:spPr/>
      <dgm:t>
        <a:bodyPr/>
        <a:lstStyle/>
        <a:p>
          <a:endParaRPr lang="pl-PL"/>
        </a:p>
      </dgm:t>
    </dgm:pt>
    <dgm:pt modelId="{C5517929-EA79-498C-81CD-D37B1EB98CDA}">
      <dgm:prSet phldrT="[Tekst]" custT="1">
        <dgm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l-PL" sz="2000" b="1" cap="none" spc="50" dirty="0" err="1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rPr>
            <a:t>Measurement</a:t>
          </a:r>
          <a:endParaRPr lang="pl-PL" sz="2000" b="1" cap="none" spc="50" dirty="0">
            <a:ln w="12700" cmpd="sng">
              <a:solidFill>
                <a:schemeClr val="accent6">
                  <a:satMod val="120000"/>
                  <a:shade val="80000"/>
                </a:schemeClr>
              </a:solidFill>
              <a:prstDash val="solid"/>
            </a:ln>
            <a:solidFill>
              <a:schemeClr val="accent6">
                <a:tint val="1000"/>
              </a:schemeClr>
            </a:solidFill>
            <a:effectLst>
              <a:glow rad="53100">
                <a:schemeClr val="accent6">
                  <a:satMod val="180000"/>
                  <a:alpha val="30000"/>
                </a:schemeClr>
              </a:glow>
            </a:effectLst>
          </a:endParaRPr>
        </a:p>
        <a:p>
          <a:r>
            <a:rPr lang="pl-PL" sz="1600" dirty="0"/>
            <a:t>(Pomiar)</a:t>
          </a:r>
        </a:p>
      </dgm:t>
    </dgm:pt>
    <dgm:pt modelId="{C05CAF6D-BAB1-430C-BA35-0F18C4040717}" type="parTrans" cxnId="{6162431D-84D3-48EC-985B-92F946CC952D}">
      <dgm:prSet/>
      <dgm:spPr/>
      <dgm:t>
        <a:bodyPr/>
        <a:lstStyle/>
        <a:p>
          <a:endParaRPr lang="pl-PL"/>
        </a:p>
      </dgm:t>
    </dgm:pt>
    <dgm:pt modelId="{8A37BA2E-248A-4039-9F01-B5A339EF6723}" type="sibTrans" cxnId="{6162431D-84D3-48EC-985B-92F946CC952D}">
      <dgm:prSet/>
      <dgm:spPr/>
      <dgm:t>
        <a:bodyPr/>
        <a:lstStyle/>
        <a:p>
          <a:endParaRPr lang="pl-PL"/>
        </a:p>
      </dgm:t>
    </dgm:pt>
    <dgm:pt modelId="{DDCC1C4F-90E8-464E-A42E-D679BB83FCF2}">
      <dgm:prSet phldrT="[Tekst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pl-PL" dirty="0">
              <a:solidFill>
                <a:schemeClr val="tx1"/>
              </a:solidFill>
            </a:rPr>
            <a:t>Jaki mamy budżet przeznaczony na działania?</a:t>
          </a:r>
        </a:p>
      </dgm:t>
    </dgm:pt>
    <dgm:pt modelId="{355C441E-C8D3-4661-B55C-C2809BDD030C}" type="parTrans" cxnId="{16ED3AC1-C962-4B19-9FBD-690D14377115}">
      <dgm:prSet/>
      <dgm:spPr/>
      <dgm:t>
        <a:bodyPr/>
        <a:lstStyle/>
        <a:p>
          <a:endParaRPr lang="pl-PL"/>
        </a:p>
      </dgm:t>
    </dgm:pt>
    <dgm:pt modelId="{27FC31F4-8789-499A-8390-1123DA616C83}" type="sibTrans" cxnId="{16ED3AC1-C962-4B19-9FBD-690D14377115}">
      <dgm:prSet/>
      <dgm:spPr/>
      <dgm:t>
        <a:bodyPr/>
        <a:lstStyle/>
        <a:p>
          <a:endParaRPr lang="pl-PL"/>
        </a:p>
      </dgm:t>
    </dgm:pt>
    <dgm:pt modelId="{37BFF736-457F-429E-A2D0-9F6E114159ED}">
      <dgm:prSet phldrT="[Tekst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pl-PL" dirty="0">
              <a:solidFill>
                <a:schemeClr val="tx1"/>
              </a:solidFill>
            </a:rPr>
            <a:t>Jak wygląda rozkład kosztów na poszczególne działania?</a:t>
          </a:r>
        </a:p>
      </dgm:t>
    </dgm:pt>
    <dgm:pt modelId="{32F4E9C3-ED9B-46A0-9AE6-6B9FBE4FCCCA}" type="parTrans" cxnId="{8B3597D8-550A-4184-859B-E9066292D921}">
      <dgm:prSet/>
      <dgm:spPr/>
      <dgm:t>
        <a:bodyPr/>
        <a:lstStyle/>
        <a:p>
          <a:endParaRPr lang="pl-PL"/>
        </a:p>
      </dgm:t>
    </dgm:pt>
    <dgm:pt modelId="{37824633-814E-4AF9-9B2F-8CE6AE75A9C8}" type="sibTrans" cxnId="{8B3597D8-550A-4184-859B-E9066292D921}">
      <dgm:prSet/>
      <dgm:spPr/>
      <dgm:t>
        <a:bodyPr/>
        <a:lstStyle/>
        <a:p>
          <a:endParaRPr lang="pl-PL"/>
        </a:p>
      </dgm:t>
    </dgm:pt>
    <dgm:pt modelId="{4790DBC5-4390-4C54-9F40-8B22AED47AEF}">
      <dgm:prSet phldrT="[Tekst]" custT="1">
        <dgm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l-PL" sz="20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rPr>
            <a:t>Management</a:t>
          </a:r>
          <a:endParaRPr lang="pl-PL" sz="2000" dirty="0"/>
        </a:p>
        <a:p>
          <a:r>
            <a:rPr lang="pl-PL" sz="1600" dirty="0"/>
            <a:t>(Zarządzanie)</a:t>
          </a:r>
        </a:p>
      </dgm:t>
    </dgm:pt>
    <dgm:pt modelId="{B0EC3BAF-2CA5-44FB-892F-A5D206E2FB17}" type="parTrans" cxnId="{C35A64E1-CA2B-4917-8436-D1AE5F03D545}">
      <dgm:prSet/>
      <dgm:spPr/>
      <dgm:t>
        <a:bodyPr/>
        <a:lstStyle/>
        <a:p>
          <a:endParaRPr lang="pl-PL"/>
        </a:p>
      </dgm:t>
    </dgm:pt>
    <dgm:pt modelId="{8A7FCFB4-B714-475C-91A1-3A498F00243D}" type="sibTrans" cxnId="{C35A64E1-CA2B-4917-8436-D1AE5F03D545}">
      <dgm:prSet/>
      <dgm:spPr/>
      <dgm:t>
        <a:bodyPr/>
        <a:lstStyle/>
        <a:p>
          <a:endParaRPr lang="pl-PL"/>
        </a:p>
      </dgm:t>
    </dgm:pt>
    <dgm:pt modelId="{367C314D-03CA-4E0B-A6D5-1D252E7156A0}">
      <dgm:prSet phldrT="[Tekst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pl-PL" dirty="0">
              <a:solidFill>
                <a:schemeClr val="tx1"/>
              </a:solidFill>
              <a:latin typeface="+mj-lt"/>
            </a:rPr>
            <a:t>Jaka informacja ma zostać przekazana?</a:t>
          </a:r>
          <a:endParaRPr lang="pl-PL" dirty="0">
            <a:solidFill>
              <a:schemeClr val="tx1"/>
            </a:solidFill>
          </a:endParaRPr>
        </a:p>
      </dgm:t>
    </dgm:pt>
    <dgm:pt modelId="{75F8D694-802F-4C19-9F44-3D641BE80EF4}" type="parTrans" cxnId="{EA178428-0570-4C18-9A6B-76396E3A779E}">
      <dgm:prSet/>
      <dgm:spPr/>
      <dgm:t>
        <a:bodyPr/>
        <a:lstStyle/>
        <a:p>
          <a:endParaRPr lang="pl-PL"/>
        </a:p>
      </dgm:t>
    </dgm:pt>
    <dgm:pt modelId="{E20A3B50-92DC-47BF-8161-66228493ED0F}" type="sibTrans" cxnId="{EA178428-0570-4C18-9A6B-76396E3A779E}">
      <dgm:prSet/>
      <dgm:spPr/>
      <dgm:t>
        <a:bodyPr/>
        <a:lstStyle/>
        <a:p>
          <a:endParaRPr lang="pl-PL"/>
        </a:p>
      </dgm:t>
    </dgm:pt>
    <dgm:pt modelId="{BB8C0B59-515E-49C3-ADBC-F8FB2DE22FD4}">
      <dgm:prSet phldrT="[Tekst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pl-PL" dirty="0">
              <a:solidFill>
                <a:schemeClr val="tx1"/>
              </a:solidFill>
            </a:rPr>
            <a:t>Jakie będą kanały  i narzędzia dystrybucji?</a:t>
          </a:r>
        </a:p>
      </dgm:t>
    </dgm:pt>
    <dgm:pt modelId="{C5CB1034-5A4B-4771-8890-4FBC6B3E0390}" type="parTrans" cxnId="{12AEB860-6AC2-4653-9059-458D0ECDE680}">
      <dgm:prSet/>
      <dgm:spPr/>
      <dgm:t>
        <a:bodyPr/>
        <a:lstStyle/>
        <a:p>
          <a:endParaRPr lang="pl-PL"/>
        </a:p>
      </dgm:t>
    </dgm:pt>
    <dgm:pt modelId="{254485F0-EB80-4EDB-87BD-2D904C1E5190}" type="sibTrans" cxnId="{12AEB860-6AC2-4653-9059-458D0ECDE680}">
      <dgm:prSet/>
      <dgm:spPr/>
      <dgm:t>
        <a:bodyPr/>
        <a:lstStyle/>
        <a:p>
          <a:endParaRPr lang="pl-PL"/>
        </a:p>
      </dgm:t>
    </dgm:pt>
    <dgm:pt modelId="{2D2E9D0E-4082-460D-9D41-4541C4E33577}">
      <dgm:prSet phldrT="[Tekst]" custT="1">
        <dgm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l-PL" sz="22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rPr>
            <a:t>Money</a:t>
          </a:r>
        </a:p>
        <a:p>
          <a:r>
            <a:rPr lang="pl-PL" sz="1600" dirty="0"/>
            <a:t>(Pieniądze)</a:t>
          </a:r>
        </a:p>
      </dgm:t>
    </dgm:pt>
    <dgm:pt modelId="{DE429A66-C24E-4080-9966-7BBFAA781C51}" type="parTrans" cxnId="{02472FF9-F6E6-47E6-8829-827E1BFEC6BE}">
      <dgm:prSet/>
      <dgm:spPr/>
      <dgm:t>
        <a:bodyPr/>
        <a:lstStyle/>
        <a:p>
          <a:endParaRPr lang="pl-PL"/>
        </a:p>
      </dgm:t>
    </dgm:pt>
    <dgm:pt modelId="{CCE8CAFB-9ACE-4BF5-82FD-96AAED27C96D}" type="sibTrans" cxnId="{02472FF9-F6E6-47E6-8829-827E1BFEC6BE}">
      <dgm:prSet/>
      <dgm:spPr/>
      <dgm:t>
        <a:bodyPr/>
        <a:lstStyle/>
        <a:p>
          <a:endParaRPr lang="pl-PL"/>
        </a:p>
      </dgm:t>
    </dgm:pt>
    <dgm:pt modelId="{33DEE454-F86E-4993-AFAD-673CF6BDB0DC}">
      <dgm:prSet phldrT="[Tekst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pl-PL" dirty="0">
              <a:solidFill>
                <a:schemeClr val="tx1"/>
              </a:solidFill>
            </a:rPr>
            <a:t>Do kogo będziemy adresowali przekaz?</a:t>
          </a:r>
        </a:p>
      </dgm:t>
    </dgm:pt>
    <dgm:pt modelId="{A6C2D776-6FD8-4FA5-8CD0-63E4867668F5}" type="parTrans" cxnId="{6D6EF9B1-B547-41FA-8A9C-4B3E0EA27330}">
      <dgm:prSet/>
      <dgm:spPr/>
      <dgm:t>
        <a:bodyPr/>
        <a:lstStyle/>
        <a:p>
          <a:endParaRPr lang="pl-PL"/>
        </a:p>
      </dgm:t>
    </dgm:pt>
    <dgm:pt modelId="{7407EC6F-9862-401A-B8CE-EF2000588E76}" type="sibTrans" cxnId="{6D6EF9B1-B547-41FA-8A9C-4B3E0EA27330}">
      <dgm:prSet/>
      <dgm:spPr/>
      <dgm:t>
        <a:bodyPr/>
        <a:lstStyle/>
        <a:p>
          <a:endParaRPr lang="pl-PL"/>
        </a:p>
      </dgm:t>
    </dgm:pt>
    <dgm:pt modelId="{24695E86-4C52-4637-A0E5-FDAD54096912}">
      <dgm:prSet phldrT="[Tekst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pl-PL" dirty="0">
              <a:solidFill>
                <a:schemeClr val="tx1"/>
              </a:solidFill>
            </a:rPr>
            <a:t>Jaka jest specyfika interesariuszy akcji?</a:t>
          </a:r>
        </a:p>
      </dgm:t>
    </dgm:pt>
    <dgm:pt modelId="{8AFA660A-1443-404D-A183-91785FC0FD81}" type="parTrans" cxnId="{715477A4-F87F-4F11-8CD0-05EA041B56B2}">
      <dgm:prSet/>
      <dgm:spPr/>
      <dgm:t>
        <a:bodyPr/>
        <a:lstStyle/>
        <a:p>
          <a:endParaRPr lang="pl-PL"/>
        </a:p>
      </dgm:t>
    </dgm:pt>
    <dgm:pt modelId="{DCA59EA8-EBAF-43E4-9BE3-10ED22FFD98E}" type="sibTrans" cxnId="{715477A4-F87F-4F11-8CD0-05EA041B56B2}">
      <dgm:prSet/>
      <dgm:spPr/>
      <dgm:t>
        <a:bodyPr/>
        <a:lstStyle/>
        <a:p>
          <a:endParaRPr lang="pl-PL"/>
        </a:p>
      </dgm:t>
    </dgm:pt>
    <dgm:pt modelId="{2687ABF8-7881-404F-A604-E37F11FE09D7}">
      <dgm:prSet phldrT="[Tekst]" custT="1">
        <dgm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l-PL" sz="2200" b="1" cap="none" spc="50" dirty="0" err="1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rPr>
            <a:t>Message</a:t>
          </a:r>
          <a:endParaRPr lang="pl-PL" sz="2200" b="1" cap="none" spc="50" dirty="0">
            <a:ln w="12700" cmpd="sng">
              <a:solidFill>
                <a:schemeClr val="accent6">
                  <a:satMod val="120000"/>
                  <a:shade val="80000"/>
                </a:schemeClr>
              </a:solidFill>
              <a:prstDash val="solid"/>
            </a:ln>
            <a:solidFill>
              <a:schemeClr val="accent6">
                <a:tint val="1000"/>
              </a:schemeClr>
            </a:solidFill>
            <a:effectLst>
              <a:glow rad="53100">
                <a:schemeClr val="accent6">
                  <a:satMod val="180000"/>
                  <a:alpha val="30000"/>
                </a:schemeClr>
              </a:glow>
            </a:effectLst>
          </a:endParaRPr>
        </a:p>
        <a:p>
          <a:r>
            <a:rPr lang="pl-PL" sz="1600" dirty="0"/>
            <a:t>(Przekaz)</a:t>
          </a:r>
        </a:p>
      </dgm:t>
    </dgm:pt>
    <dgm:pt modelId="{6699C32E-40ED-40AF-9E89-0210E840404B}" type="parTrans" cxnId="{06FFCD52-02F6-4549-94F9-052FDF0C1101}">
      <dgm:prSet/>
      <dgm:spPr/>
      <dgm:t>
        <a:bodyPr/>
        <a:lstStyle/>
        <a:p>
          <a:endParaRPr lang="pl-PL"/>
        </a:p>
      </dgm:t>
    </dgm:pt>
    <dgm:pt modelId="{A67DACCF-36EB-48D1-A0D9-A534CDA2F442}" type="sibTrans" cxnId="{06FFCD52-02F6-4549-94F9-052FDF0C1101}">
      <dgm:prSet/>
      <dgm:spPr/>
      <dgm:t>
        <a:bodyPr/>
        <a:lstStyle/>
        <a:p>
          <a:endParaRPr lang="pl-PL"/>
        </a:p>
      </dgm:t>
    </dgm:pt>
    <dgm:pt modelId="{B07D7A1D-3CA3-4E33-926A-D8FD6062307C}">
      <dgm:prSet phldrT="[Tekst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pl-PL" dirty="0">
              <a:solidFill>
                <a:schemeClr val="tx1"/>
              </a:solidFill>
            </a:rPr>
            <a:t>Jaki jest cel akcji promocyjnej?</a:t>
          </a:r>
        </a:p>
      </dgm:t>
    </dgm:pt>
    <dgm:pt modelId="{80CC13DE-4765-4A3D-B1CB-F62F216D7175}" type="parTrans" cxnId="{80782E82-227A-464E-AAE5-744810EF3ED7}">
      <dgm:prSet/>
      <dgm:spPr/>
      <dgm:t>
        <a:bodyPr/>
        <a:lstStyle/>
        <a:p>
          <a:endParaRPr lang="pl-PL"/>
        </a:p>
      </dgm:t>
    </dgm:pt>
    <dgm:pt modelId="{727DDE85-1E9A-44EA-A925-92DEC25F9774}" type="sibTrans" cxnId="{80782E82-227A-464E-AAE5-744810EF3ED7}">
      <dgm:prSet/>
      <dgm:spPr/>
      <dgm:t>
        <a:bodyPr/>
        <a:lstStyle/>
        <a:p>
          <a:endParaRPr lang="pl-PL"/>
        </a:p>
      </dgm:t>
    </dgm:pt>
    <dgm:pt modelId="{7FDBFA13-5B5E-49A5-BE4A-40A7F9AC0817}">
      <dgm:prSet phldrT="[Tekst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pl-PL" dirty="0">
              <a:solidFill>
                <a:schemeClr val="tx1"/>
              </a:solidFill>
            </a:rPr>
            <a:t>Jaki jest cel akcji informacyjnej?</a:t>
          </a:r>
        </a:p>
      </dgm:t>
    </dgm:pt>
    <dgm:pt modelId="{66181750-F831-47A2-B89C-9F772D718C71}" type="parTrans" cxnId="{6EA90FA1-4FA2-4357-A232-92B2A99E3388}">
      <dgm:prSet/>
      <dgm:spPr/>
      <dgm:t>
        <a:bodyPr/>
        <a:lstStyle/>
        <a:p>
          <a:endParaRPr lang="pl-PL"/>
        </a:p>
      </dgm:t>
    </dgm:pt>
    <dgm:pt modelId="{05B938F3-3117-4D71-BA64-F25AC00D37EB}" type="sibTrans" cxnId="{6EA90FA1-4FA2-4357-A232-92B2A99E3388}">
      <dgm:prSet/>
      <dgm:spPr/>
      <dgm:t>
        <a:bodyPr/>
        <a:lstStyle/>
        <a:p>
          <a:endParaRPr lang="pl-PL"/>
        </a:p>
      </dgm:t>
    </dgm:pt>
    <dgm:pt modelId="{0D969DEB-479F-4221-9B2F-EE35C2FF3C3F}">
      <dgm:prSet phldrT="[Tekst]" custT="1">
        <dgm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l-PL" sz="22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rPr>
            <a:t>Market</a:t>
          </a:r>
        </a:p>
        <a:p>
          <a:r>
            <a:rPr lang="pl-PL" sz="1600" dirty="0"/>
            <a:t>(Rynek)</a:t>
          </a:r>
        </a:p>
      </dgm:t>
    </dgm:pt>
    <dgm:pt modelId="{A02F197B-C42B-43DA-B699-6F7A9EC72270}" type="parTrans" cxnId="{7B849672-B5A7-4A87-B04B-7C64A0E27423}">
      <dgm:prSet/>
      <dgm:spPr/>
      <dgm:t>
        <a:bodyPr/>
        <a:lstStyle/>
        <a:p>
          <a:endParaRPr lang="pl-PL"/>
        </a:p>
      </dgm:t>
    </dgm:pt>
    <dgm:pt modelId="{99C83BA6-F223-48C7-9720-68139AF34495}" type="sibTrans" cxnId="{7B849672-B5A7-4A87-B04B-7C64A0E27423}">
      <dgm:prSet/>
      <dgm:spPr/>
      <dgm:t>
        <a:bodyPr/>
        <a:lstStyle/>
        <a:p>
          <a:endParaRPr lang="pl-PL"/>
        </a:p>
      </dgm:t>
    </dgm:pt>
    <dgm:pt modelId="{B9585C31-CD73-462C-BEB4-D23C8B770CD9}" type="pres">
      <dgm:prSet presAssocID="{99FBE82E-5A2F-450C-9345-4C15EF66E710}" presName="Name0" presStyleCnt="0">
        <dgm:presLayoutVars>
          <dgm:dir/>
          <dgm:animLvl val="lvl"/>
          <dgm:resizeHandles val="exact"/>
        </dgm:presLayoutVars>
      </dgm:prSet>
      <dgm:spPr/>
    </dgm:pt>
    <dgm:pt modelId="{8809B7C9-4105-4AC7-B095-BAFC67A4C675}" type="pres">
      <dgm:prSet presAssocID="{09346732-6195-4469-A80C-8042FD449807}" presName="linNode" presStyleCnt="0"/>
      <dgm:spPr/>
    </dgm:pt>
    <dgm:pt modelId="{DB7131BA-25D7-4A59-A331-0B55357ED24F}" type="pres">
      <dgm:prSet presAssocID="{09346732-6195-4469-A80C-8042FD449807}" presName="parentText" presStyleLbl="node1" presStyleIdx="0" presStyleCnt="6" custScaleX="69697" custLinFactNeighborY="928">
        <dgm:presLayoutVars>
          <dgm:chMax val="1"/>
          <dgm:bulletEnabled val="1"/>
        </dgm:presLayoutVars>
      </dgm:prSet>
      <dgm:spPr/>
    </dgm:pt>
    <dgm:pt modelId="{B0C5A988-788A-4026-A38A-B155E41D4D99}" type="pres">
      <dgm:prSet presAssocID="{09346732-6195-4469-A80C-8042FD449807}" presName="descendantText" presStyleLbl="alignAccFollowNode1" presStyleIdx="0" presStyleCnt="6">
        <dgm:presLayoutVars>
          <dgm:bulletEnabled val="1"/>
        </dgm:presLayoutVars>
      </dgm:prSet>
      <dgm:spPr/>
    </dgm:pt>
    <dgm:pt modelId="{54ADF6D4-4318-4D01-BCFF-8A0AB4401D60}" type="pres">
      <dgm:prSet presAssocID="{601DF3E2-FD00-4447-BCC7-5BC8973F6F73}" presName="sp" presStyleCnt="0"/>
      <dgm:spPr/>
    </dgm:pt>
    <dgm:pt modelId="{FCF316F0-12F9-4C7C-BE97-8FE98A979B24}" type="pres">
      <dgm:prSet presAssocID="{0D969DEB-479F-4221-9B2F-EE35C2FF3C3F}" presName="linNode" presStyleCnt="0"/>
      <dgm:spPr/>
    </dgm:pt>
    <dgm:pt modelId="{9AC4B991-C541-41F2-BA78-D4CC1BCC9BEF}" type="pres">
      <dgm:prSet presAssocID="{0D969DEB-479F-4221-9B2F-EE35C2FF3C3F}" presName="parentText" presStyleLbl="node1" presStyleIdx="1" presStyleCnt="6" custScaleX="69697" custLinFactNeighborY="928">
        <dgm:presLayoutVars>
          <dgm:chMax val="1"/>
          <dgm:bulletEnabled val="1"/>
        </dgm:presLayoutVars>
      </dgm:prSet>
      <dgm:spPr/>
    </dgm:pt>
    <dgm:pt modelId="{89575C57-42AE-4F3C-BAB9-4C62F52C48FE}" type="pres">
      <dgm:prSet presAssocID="{0D969DEB-479F-4221-9B2F-EE35C2FF3C3F}" presName="descendantText" presStyleLbl="alignAccFollowNode1" presStyleIdx="1" presStyleCnt="6">
        <dgm:presLayoutVars>
          <dgm:bulletEnabled val="1"/>
        </dgm:presLayoutVars>
      </dgm:prSet>
      <dgm:spPr/>
    </dgm:pt>
    <dgm:pt modelId="{19B6120F-E4B0-4C07-8C9A-4EE1978FBCD3}" type="pres">
      <dgm:prSet presAssocID="{99C83BA6-F223-48C7-9720-68139AF34495}" presName="sp" presStyleCnt="0"/>
      <dgm:spPr/>
    </dgm:pt>
    <dgm:pt modelId="{8A0C1C55-63D6-4072-BB87-592908F91C45}" type="pres">
      <dgm:prSet presAssocID="{2687ABF8-7881-404F-A604-E37F11FE09D7}" presName="linNode" presStyleCnt="0"/>
      <dgm:spPr/>
    </dgm:pt>
    <dgm:pt modelId="{BC28A65B-611D-4CDE-B86B-D6FD892A74CD}" type="pres">
      <dgm:prSet presAssocID="{2687ABF8-7881-404F-A604-E37F11FE09D7}" presName="parentText" presStyleLbl="node1" presStyleIdx="2" presStyleCnt="6" custScaleX="69697" custLinFactNeighborY="928">
        <dgm:presLayoutVars>
          <dgm:chMax val="1"/>
          <dgm:bulletEnabled val="1"/>
        </dgm:presLayoutVars>
      </dgm:prSet>
      <dgm:spPr/>
    </dgm:pt>
    <dgm:pt modelId="{96F3AEB7-15FF-4755-A849-52A7419737A2}" type="pres">
      <dgm:prSet presAssocID="{2687ABF8-7881-404F-A604-E37F11FE09D7}" presName="descendantText" presStyleLbl="alignAccFollowNode1" presStyleIdx="2" presStyleCnt="6">
        <dgm:presLayoutVars>
          <dgm:bulletEnabled val="1"/>
        </dgm:presLayoutVars>
      </dgm:prSet>
      <dgm:spPr/>
    </dgm:pt>
    <dgm:pt modelId="{A9367D7E-4639-413A-BE0C-54AE4829C86A}" type="pres">
      <dgm:prSet presAssocID="{A67DACCF-36EB-48D1-A0D9-A534CDA2F442}" presName="sp" presStyleCnt="0"/>
      <dgm:spPr/>
    </dgm:pt>
    <dgm:pt modelId="{61C15C59-3F2A-4FCB-BC50-D756D35D2B0C}" type="pres">
      <dgm:prSet presAssocID="{2D2E9D0E-4082-460D-9D41-4541C4E33577}" presName="linNode" presStyleCnt="0"/>
      <dgm:spPr/>
    </dgm:pt>
    <dgm:pt modelId="{9D36A49E-DEC1-468D-B3AA-F51FCF162F6E}" type="pres">
      <dgm:prSet presAssocID="{2D2E9D0E-4082-460D-9D41-4541C4E33577}" presName="parentText" presStyleLbl="node1" presStyleIdx="3" presStyleCnt="6" custScaleX="69697" custLinFactNeighborY="928">
        <dgm:presLayoutVars>
          <dgm:chMax val="1"/>
          <dgm:bulletEnabled val="1"/>
        </dgm:presLayoutVars>
      </dgm:prSet>
      <dgm:spPr/>
    </dgm:pt>
    <dgm:pt modelId="{00A21A9B-F944-4DC9-ADAC-54BAE2878337}" type="pres">
      <dgm:prSet presAssocID="{2D2E9D0E-4082-460D-9D41-4541C4E33577}" presName="descendantText" presStyleLbl="alignAccFollowNode1" presStyleIdx="3" presStyleCnt="6">
        <dgm:presLayoutVars>
          <dgm:bulletEnabled val="1"/>
        </dgm:presLayoutVars>
      </dgm:prSet>
      <dgm:spPr/>
    </dgm:pt>
    <dgm:pt modelId="{AAAAC29F-39EA-41E5-B607-B45B116E9BD1}" type="pres">
      <dgm:prSet presAssocID="{CCE8CAFB-9ACE-4BF5-82FD-96AAED27C96D}" presName="sp" presStyleCnt="0"/>
      <dgm:spPr/>
    </dgm:pt>
    <dgm:pt modelId="{68787D19-BE9D-440A-A9C5-4B8DD247C5EA}" type="pres">
      <dgm:prSet presAssocID="{4790DBC5-4390-4C54-9F40-8B22AED47AEF}" presName="linNode" presStyleCnt="0"/>
      <dgm:spPr/>
    </dgm:pt>
    <dgm:pt modelId="{F3509063-C340-4A7A-BEA8-E4258D69E424}" type="pres">
      <dgm:prSet presAssocID="{4790DBC5-4390-4C54-9F40-8B22AED47AEF}" presName="parentText" presStyleLbl="node1" presStyleIdx="4" presStyleCnt="6" custScaleX="69697">
        <dgm:presLayoutVars>
          <dgm:chMax val="1"/>
          <dgm:bulletEnabled val="1"/>
        </dgm:presLayoutVars>
      </dgm:prSet>
      <dgm:spPr/>
    </dgm:pt>
    <dgm:pt modelId="{DF920A82-5122-4D9A-9FD0-DE9CB34A2FDA}" type="pres">
      <dgm:prSet presAssocID="{4790DBC5-4390-4C54-9F40-8B22AED47AEF}" presName="descendantText" presStyleLbl="alignAccFollowNode1" presStyleIdx="4" presStyleCnt="6">
        <dgm:presLayoutVars>
          <dgm:bulletEnabled val="1"/>
        </dgm:presLayoutVars>
      </dgm:prSet>
      <dgm:spPr/>
    </dgm:pt>
    <dgm:pt modelId="{BF837AF3-A4E7-400E-86D9-4456B79658AF}" type="pres">
      <dgm:prSet presAssocID="{8A7FCFB4-B714-475C-91A1-3A498F00243D}" presName="sp" presStyleCnt="0"/>
      <dgm:spPr/>
    </dgm:pt>
    <dgm:pt modelId="{724E078B-CA30-4758-8715-60DD861CB2A4}" type="pres">
      <dgm:prSet presAssocID="{C5517929-EA79-498C-81CD-D37B1EB98CDA}" presName="linNode" presStyleCnt="0"/>
      <dgm:spPr/>
    </dgm:pt>
    <dgm:pt modelId="{E6AE8DA0-3295-4333-A987-AD12F5C05BE0}" type="pres">
      <dgm:prSet presAssocID="{C5517929-EA79-498C-81CD-D37B1EB98CDA}" presName="parentText" presStyleLbl="node1" presStyleIdx="5" presStyleCnt="6" custScaleX="69697">
        <dgm:presLayoutVars>
          <dgm:chMax val="1"/>
          <dgm:bulletEnabled val="1"/>
        </dgm:presLayoutVars>
      </dgm:prSet>
      <dgm:spPr/>
    </dgm:pt>
    <dgm:pt modelId="{7F26FE5F-BDF1-4669-A899-39986FFE6B6E}" type="pres">
      <dgm:prSet presAssocID="{C5517929-EA79-498C-81CD-D37B1EB98CDA}" presName="descendantText" presStyleLbl="alignAccFollowNode1" presStyleIdx="5" presStyleCnt="6">
        <dgm:presLayoutVars>
          <dgm:bulletEnabled val="1"/>
        </dgm:presLayoutVars>
      </dgm:prSet>
      <dgm:spPr/>
    </dgm:pt>
  </dgm:ptLst>
  <dgm:cxnLst>
    <dgm:cxn modelId="{0CDF0804-8ED0-474D-B0A7-854AD779BD21}" type="presOf" srcId="{B6091C17-2B37-43F3-B265-08C728C455B2}" destId="{7F26FE5F-BDF1-4669-A899-39986FFE6B6E}" srcOrd="0" destOrd="0" presId="urn:microsoft.com/office/officeart/2005/8/layout/vList5"/>
    <dgm:cxn modelId="{C900E809-D3DC-4A51-916F-C5534EE0E7F9}" type="presOf" srcId="{33DEE454-F86E-4993-AFAD-673CF6BDB0DC}" destId="{89575C57-42AE-4F3C-BAB9-4C62F52C48FE}" srcOrd="0" destOrd="0" presId="urn:microsoft.com/office/officeart/2005/8/layout/vList5"/>
    <dgm:cxn modelId="{06662211-75CD-4F00-A175-73748A57A6B4}" type="presOf" srcId="{2AB50EA3-F4AC-4D9A-96C0-2F2E9A5C0EB5}" destId="{DF920A82-5122-4D9A-9FD0-DE9CB34A2FDA}" srcOrd="0" destOrd="0" presId="urn:microsoft.com/office/officeart/2005/8/layout/vList5"/>
    <dgm:cxn modelId="{CD803C17-EBC0-41CA-A53B-241943BF004B}" type="presOf" srcId="{24695E86-4C52-4637-A0E5-FDAD54096912}" destId="{89575C57-42AE-4F3C-BAB9-4C62F52C48FE}" srcOrd="0" destOrd="1" presId="urn:microsoft.com/office/officeart/2005/8/layout/vList5"/>
    <dgm:cxn modelId="{9CA4FD1B-0D79-42A4-B9C6-4AC9EA28687C}" type="presOf" srcId="{2D2E9D0E-4082-460D-9D41-4541C4E33577}" destId="{9D36A49E-DEC1-468D-B3AA-F51FCF162F6E}" srcOrd="0" destOrd="0" presId="urn:microsoft.com/office/officeart/2005/8/layout/vList5"/>
    <dgm:cxn modelId="{6162431D-84D3-48EC-985B-92F946CC952D}" srcId="{99FBE82E-5A2F-450C-9345-4C15EF66E710}" destId="{C5517929-EA79-498C-81CD-D37B1EB98CDA}" srcOrd="5" destOrd="0" parTransId="{C05CAF6D-BAB1-430C-BA35-0F18C4040717}" sibTransId="{8A37BA2E-248A-4039-9F01-B5A339EF6723}"/>
    <dgm:cxn modelId="{4D9F3B24-63ED-46F6-82B7-9C3411A5505B}" srcId="{C5517929-EA79-498C-81CD-D37B1EB98CDA}" destId="{B6091C17-2B37-43F3-B265-08C728C455B2}" srcOrd="0" destOrd="0" parTransId="{A9835A79-7AB8-47AC-B1A1-F8D8E8B0E429}" sibTransId="{2BF4B3CB-F753-45DA-9BCD-87F16E513145}"/>
    <dgm:cxn modelId="{EA178428-0570-4C18-9A6B-76396E3A779E}" srcId="{2687ABF8-7881-404F-A604-E37F11FE09D7}" destId="{367C314D-03CA-4E0B-A6D5-1D252E7156A0}" srcOrd="0" destOrd="0" parTransId="{75F8D694-802F-4C19-9F44-3D641BE80EF4}" sibTransId="{E20A3B50-92DC-47BF-8161-66228493ED0F}"/>
    <dgm:cxn modelId="{EA013A2C-808D-4305-AC50-CFE92C5601FF}" type="presOf" srcId="{B07D7A1D-3CA3-4E33-926A-D8FD6062307C}" destId="{B0C5A988-788A-4026-A38A-B155E41D4D99}" srcOrd="0" destOrd="0" presId="urn:microsoft.com/office/officeart/2005/8/layout/vList5"/>
    <dgm:cxn modelId="{53BE3132-C406-426B-93BF-2C27C73ED210}" type="presOf" srcId="{09346732-6195-4469-A80C-8042FD449807}" destId="{DB7131BA-25D7-4A59-A331-0B55357ED24F}" srcOrd="0" destOrd="0" presId="urn:microsoft.com/office/officeart/2005/8/layout/vList5"/>
    <dgm:cxn modelId="{2FE58839-30C5-4196-893D-8340D35B5E32}" type="presOf" srcId="{C5517929-EA79-498C-81CD-D37B1EB98CDA}" destId="{E6AE8DA0-3295-4333-A987-AD12F5C05BE0}" srcOrd="0" destOrd="0" presId="urn:microsoft.com/office/officeart/2005/8/layout/vList5"/>
    <dgm:cxn modelId="{53E0EC3A-73DC-40C6-B57E-2D469670A425}" type="presOf" srcId="{0D969DEB-479F-4221-9B2F-EE35C2FF3C3F}" destId="{9AC4B991-C541-41F2-BA78-D4CC1BCC9BEF}" srcOrd="0" destOrd="0" presId="urn:microsoft.com/office/officeart/2005/8/layout/vList5"/>
    <dgm:cxn modelId="{12AEB860-6AC2-4653-9059-458D0ECDE680}" srcId="{2687ABF8-7881-404F-A604-E37F11FE09D7}" destId="{BB8C0B59-515E-49C3-ADBC-F8FB2DE22FD4}" srcOrd="1" destOrd="0" parTransId="{C5CB1034-5A4B-4771-8890-4FBC6B3E0390}" sibTransId="{254485F0-EB80-4EDB-87BD-2D904C1E5190}"/>
    <dgm:cxn modelId="{A39B3945-2EA6-4385-B460-A5212763F3DD}" srcId="{4790DBC5-4390-4C54-9F40-8B22AED47AEF}" destId="{029C62E2-0B8E-4D8C-B3B2-613638EDE468}" srcOrd="1" destOrd="0" parTransId="{1AEDE771-4870-498A-AC8F-BC78199D24D7}" sibTransId="{24AC605A-F35F-4D91-9649-89294008158D}"/>
    <dgm:cxn modelId="{4A1C9A6B-1FA6-42E5-AE71-599A30868D08}" type="presOf" srcId="{7FDBFA13-5B5E-49A5-BE4A-40A7F9AC0817}" destId="{B0C5A988-788A-4026-A38A-B155E41D4D99}" srcOrd="0" destOrd="1" presId="urn:microsoft.com/office/officeart/2005/8/layout/vList5"/>
    <dgm:cxn modelId="{7B849672-B5A7-4A87-B04B-7C64A0E27423}" srcId="{99FBE82E-5A2F-450C-9345-4C15EF66E710}" destId="{0D969DEB-479F-4221-9B2F-EE35C2FF3C3F}" srcOrd="1" destOrd="0" parTransId="{A02F197B-C42B-43DA-B699-6F7A9EC72270}" sibTransId="{99C83BA6-F223-48C7-9720-68139AF34495}"/>
    <dgm:cxn modelId="{06FFCD52-02F6-4549-94F9-052FDF0C1101}" srcId="{99FBE82E-5A2F-450C-9345-4C15EF66E710}" destId="{2687ABF8-7881-404F-A604-E37F11FE09D7}" srcOrd="2" destOrd="0" parTransId="{6699C32E-40ED-40AF-9E89-0210E840404B}" sibTransId="{A67DACCF-36EB-48D1-A0D9-A534CDA2F442}"/>
    <dgm:cxn modelId="{CEA2427A-7883-482F-82CF-3A4D16A5055C}" type="presOf" srcId="{99FBE82E-5A2F-450C-9345-4C15EF66E710}" destId="{B9585C31-CD73-462C-BEB4-D23C8B770CD9}" srcOrd="0" destOrd="0" presId="urn:microsoft.com/office/officeart/2005/8/layout/vList5"/>
    <dgm:cxn modelId="{9810B37A-5716-44FA-B490-9F90A4FFFCCC}" type="presOf" srcId="{37BFF736-457F-429E-A2D0-9F6E114159ED}" destId="{00A21A9B-F944-4DC9-ADAC-54BAE2878337}" srcOrd="0" destOrd="1" presId="urn:microsoft.com/office/officeart/2005/8/layout/vList5"/>
    <dgm:cxn modelId="{80782E82-227A-464E-AAE5-744810EF3ED7}" srcId="{09346732-6195-4469-A80C-8042FD449807}" destId="{B07D7A1D-3CA3-4E33-926A-D8FD6062307C}" srcOrd="0" destOrd="0" parTransId="{80CC13DE-4765-4A3D-B1CB-F62F216D7175}" sibTransId="{727DDE85-1E9A-44EA-A925-92DEC25F9774}"/>
    <dgm:cxn modelId="{0F6BEA82-0984-4212-8056-C3199327115F}" type="presOf" srcId="{BB8C0B59-515E-49C3-ADBC-F8FB2DE22FD4}" destId="{96F3AEB7-15FF-4755-A849-52A7419737A2}" srcOrd="0" destOrd="1" presId="urn:microsoft.com/office/officeart/2005/8/layout/vList5"/>
    <dgm:cxn modelId="{6EA90FA1-4FA2-4357-A232-92B2A99E3388}" srcId="{09346732-6195-4469-A80C-8042FD449807}" destId="{7FDBFA13-5B5E-49A5-BE4A-40A7F9AC0817}" srcOrd="1" destOrd="0" parTransId="{66181750-F831-47A2-B89C-9F772D718C71}" sibTransId="{05B938F3-3117-4D71-BA64-F25AC00D37EB}"/>
    <dgm:cxn modelId="{715477A4-F87F-4F11-8CD0-05EA041B56B2}" srcId="{0D969DEB-479F-4221-9B2F-EE35C2FF3C3F}" destId="{24695E86-4C52-4637-A0E5-FDAD54096912}" srcOrd="1" destOrd="0" parTransId="{8AFA660A-1443-404D-A183-91785FC0FD81}" sibTransId="{DCA59EA8-EBAF-43E4-9BE3-10ED22FFD98E}"/>
    <dgm:cxn modelId="{029E0EAD-8757-4EE6-BC75-FA9AC5F0A055}" type="presOf" srcId="{2687ABF8-7881-404F-A604-E37F11FE09D7}" destId="{BC28A65B-611D-4CDE-B86B-D6FD892A74CD}" srcOrd="0" destOrd="0" presId="urn:microsoft.com/office/officeart/2005/8/layout/vList5"/>
    <dgm:cxn modelId="{6D6EF9B1-B547-41FA-8A9C-4B3E0EA27330}" srcId="{0D969DEB-479F-4221-9B2F-EE35C2FF3C3F}" destId="{33DEE454-F86E-4993-AFAD-673CF6BDB0DC}" srcOrd="0" destOrd="0" parTransId="{A6C2D776-6FD8-4FA5-8CD0-63E4867668F5}" sibTransId="{7407EC6F-9862-401A-B8CE-EF2000588E76}"/>
    <dgm:cxn modelId="{16ED3AC1-C962-4B19-9FBD-690D14377115}" srcId="{2D2E9D0E-4082-460D-9D41-4541C4E33577}" destId="{DDCC1C4F-90E8-464E-A42E-D679BB83FCF2}" srcOrd="0" destOrd="0" parTransId="{355C441E-C8D3-4661-B55C-C2809BDD030C}" sibTransId="{27FC31F4-8789-499A-8390-1123DA616C83}"/>
    <dgm:cxn modelId="{8B3597D8-550A-4184-859B-E9066292D921}" srcId="{2D2E9D0E-4082-460D-9D41-4541C4E33577}" destId="{37BFF736-457F-429E-A2D0-9F6E114159ED}" srcOrd="1" destOrd="0" parTransId="{32F4E9C3-ED9B-46A0-9AE6-6B9FBE4FCCCA}" sibTransId="{37824633-814E-4AF9-9B2F-8CE6AE75A9C8}"/>
    <dgm:cxn modelId="{7DD2A9DA-7881-4979-A9D6-19EBC84E1800}" type="presOf" srcId="{DDCC1C4F-90E8-464E-A42E-D679BB83FCF2}" destId="{00A21A9B-F944-4DC9-ADAC-54BAE2878337}" srcOrd="0" destOrd="0" presId="urn:microsoft.com/office/officeart/2005/8/layout/vList5"/>
    <dgm:cxn modelId="{C35A64E1-CA2B-4917-8436-D1AE5F03D545}" srcId="{99FBE82E-5A2F-450C-9345-4C15EF66E710}" destId="{4790DBC5-4390-4C54-9F40-8B22AED47AEF}" srcOrd="4" destOrd="0" parTransId="{B0EC3BAF-2CA5-44FB-892F-A5D206E2FB17}" sibTransId="{8A7FCFB4-B714-475C-91A1-3A498F00243D}"/>
    <dgm:cxn modelId="{04D2B3E2-123B-4CC9-8466-4E3A1BD0AC1E}" srcId="{4790DBC5-4390-4C54-9F40-8B22AED47AEF}" destId="{2AB50EA3-F4AC-4D9A-96C0-2F2E9A5C0EB5}" srcOrd="0" destOrd="0" parTransId="{F03EABA5-8AE9-4EFB-8952-572A9EABFC08}" sibTransId="{19C048AD-96B5-404F-AC8E-FB099461D794}"/>
    <dgm:cxn modelId="{6F5E0EE8-176C-441C-88ED-ECC9BB473374}" type="presOf" srcId="{367C314D-03CA-4E0B-A6D5-1D252E7156A0}" destId="{96F3AEB7-15FF-4755-A849-52A7419737A2}" srcOrd="0" destOrd="0" presId="urn:microsoft.com/office/officeart/2005/8/layout/vList5"/>
    <dgm:cxn modelId="{AB4E75ED-D396-4EF2-89F2-6EEEB7397F99}" type="presOf" srcId="{029C62E2-0B8E-4D8C-B3B2-613638EDE468}" destId="{DF920A82-5122-4D9A-9FD0-DE9CB34A2FDA}" srcOrd="0" destOrd="1" presId="urn:microsoft.com/office/officeart/2005/8/layout/vList5"/>
    <dgm:cxn modelId="{C1BD7DEF-51F9-4C49-BF0E-F2C172CFF68E}" srcId="{99FBE82E-5A2F-450C-9345-4C15EF66E710}" destId="{09346732-6195-4469-A80C-8042FD449807}" srcOrd="0" destOrd="0" parTransId="{9B321EDE-8C81-4942-ADBE-D874BED04C1F}" sibTransId="{601DF3E2-FD00-4447-BCC7-5BC8973F6F73}"/>
    <dgm:cxn modelId="{02472FF9-F6E6-47E6-8829-827E1BFEC6BE}" srcId="{99FBE82E-5A2F-450C-9345-4C15EF66E710}" destId="{2D2E9D0E-4082-460D-9D41-4541C4E33577}" srcOrd="3" destOrd="0" parTransId="{DE429A66-C24E-4080-9966-7BBFAA781C51}" sibTransId="{CCE8CAFB-9ACE-4BF5-82FD-96AAED27C96D}"/>
    <dgm:cxn modelId="{DD7153FD-6726-486A-8F76-12F26EC88284}" type="presOf" srcId="{4790DBC5-4390-4C54-9F40-8B22AED47AEF}" destId="{F3509063-C340-4A7A-BEA8-E4258D69E424}" srcOrd="0" destOrd="0" presId="urn:microsoft.com/office/officeart/2005/8/layout/vList5"/>
    <dgm:cxn modelId="{A7508086-AD23-4F17-94AE-88AA5650C772}" type="presParOf" srcId="{B9585C31-CD73-462C-BEB4-D23C8B770CD9}" destId="{8809B7C9-4105-4AC7-B095-BAFC67A4C675}" srcOrd="0" destOrd="0" presId="urn:microsoft.com/office/officeart/2005/8/layout/vList5"/>
    <dgm:cxn modelId="{AD05568F-79DB-4114-9E9A-8CA8CE4180DC}" type="presParOf" srcId="{8809B7C9-4105-4AC7-B095-BAFC67A4C675}" destId="{DB7131BA-25D7-4A59-A331-0B55357ED24F}" srcOrd="0" destOrd="0" presId="urn:microsoft.com/office/officeart/2005/8/layout/vList5"/>
    <dgm:cxn modelId="{7D22BBDF-3E84-48E5-86E4-20CE095B1686}" type="presParOf" srcId="{8809B7C9-4105-4AC7-B095-BAFC67A4C675}" destId="{B0C5A988-788A-4026-A38A-B155E41D4D99}" srcOrd="1" destOrd="0" presId="urn:microsoft.com/office/officeart/2005/8/layout/vList5"/>
    <dgm:cxn modelId="{60141EBE-451F-4B23-88B1-7F832B367786}" type="presParOf" srcId="{B9585C31-CD73-462C-BEB4-D23C8B770CD9}" destId="{54ADF6D4-4318-4D01-BCFF-8A0AB4401D60}" srcOrd="1" destOrd="0" presId="urn:microsoft.com/office/officeart/2005/8/layout/vList5"/>
    <dgm:cxn modelId="{DD051057-831C-4771-BC70-B9B1DE3745C6}" type="presParOf" srcId="{B9585C31-CD73-462C-BEB4-D23C8B770CD9}" destId="{FCF316F0-12F9-4C7C-BE97-8FE98A979B24}" srcOrd="2" destOrd="0" presId="urn:microsoft.com/office/officeart/2005/8/layout/vList5"/>
    <dgm:cxn modelId="{3D639475-5A73-451D-AF90-6CEEE0984AA9}" type="presParOf" srcId="{FCF316F0-12F9-4C7C-BE97-8FE98A979B24}" destId="{9AC4B991-C541-41F2-BA78-D4CC1BCC9BEF}" srcOrd="0" destOrd="0" presId="urn:microsoft.com/office/officeart/2005/8/layout/vList5"/>
    <dgm:cxn modelId="{F0915AC6-7A3C-46EA-AC24-9AD6F9DF6976}" type="presParOf" srcId="{FCF316F0-12F9-4C7C-BE97-8FE98A979B24}" destId="{89575C57-42AE-4F3C-BAB9-4C62F52C48FE}" srcOrd="1" destOrd="0" presId="urn:microsoft.com/office/officeart/2005/8/layout/vList5"/>
    <dgm:cxn modelId="{5F7E4FC1-E2AC-4440-B675-F67703F44AA7}" type="presParOf" srcId="{B9585C31-CD73-462C-BEB4-D23C8B770CD9}" destId="{19B6120F-E4B0-4C07-8C9A-4EE1978FBCD3}" srcOrd="3" destOrd="0" presId="urn:microsoft.com/office/officeart/2005/8/layout/vList5"/>
    <dgm:cxn modelId="{F94CAFB9-69BB-4A2A-9BDF-D1A0D0352C86}" type="presParOf" srcId="{B9585C31-CD73-462C-BEB4-D23C8B770CD9}" destId="{8A0C1C55-63D6-4072-BB87-592908F91C45}" srcOrd="4" destOrd="0" presId="urn:microsoft.com/office/officeart/2005/8/layout/vList5"/>
    <dgm:cxn modelId="{EC06C94B-7231-4474-B2A5-DE8D2C7A192C}" type="presParOf" srcId="{8A0C1C55-63D6-4072-BB87-592908F91C45}" destId="{BC28A65B-611D-4CDE-B86B-D6FD892A74CD}" srcOrd="0" destOrd="0" presId="urn:microsoft.com/office/officeart/2005/8/layout/vList5"/>
    <dgm:cxn modelId="{A1543DED-8D77-42FB-8F21-82C1EE1758DA}" type="presParOf" srcId="{8A0C1C55-63D6-4072-BB87-592908F91C45}" destId="{96F3AEB7-15FF-4755-A849-52A7419737A2}" srcOrd="1" destOrd="0" presId="urn:microsoft.com/office/officeart/2005/8/layout/vList5"/>
    <dgm:cxn modelId="{FA570894-03D3-4954-97A1-127F448B80B1}" type="presParOf" srcId="{B9585C31-CD73-462C-BEB4-D23C8B770CD9}" destId="{A9367D7E-4639-413A-BE0C-54AE4829C86A}" srcOrd="5" destOrd="0" presId="urn:microsoft.com/office/officeart/2005/8/layout/vList5"/>
    <dgm:cxn modelId="{3B03C27A-C14F-46DD-997D-F55E7D5854E9}" type="presParOf" srcId="{B9585C31-CD73-462C-BEB4-D23C8B770CD9}" destId="{61C15C59-3F2A-4FCB-BC50-D756D35D2B0C}" srcOrd="6" destOrd="0" presId="urn:microsoft.com/office/officeart/2005/8/layout/vList5"/>
    <dgm:cxn modelId="{E4F181B0-DFE2-463C-99CB-859579DE4D09}" type="presParOf" srcId="{61C15C59-3F2A-4FCB-BC50-D756D35D2B0C}" destId="{9D36A49E-DEC1-468D-B3AA-F51FCF162F6E}" srcOrd="0" destOrd="0" presId="urn:microsoft.com/office/officeart/2005/8/layout/vList5"/>
    <dgm:cxn modelId="{DF660E09-511C-4882-9D54-CDE76CAA70C8}" type="presParOf" srcId="{61C15C59-3F2A-4FCB-BC50-D756D35D2B0C}" destId="{00A21A9B-F944-4DC9-ADAC-54BAE2878337}" srcOrd="1" destOrd="0" presId="urn:microsoft.com/office/officeart/2005/8/layout/vList5"/>
    <dgm:cxn modelId="{28F0CC1B-A502-4B4B-9578-BD631A8AB915}" type="presParOf" srcId="{B9585C31-CD73-462C-BEB4-D23C8B770CD9}" destId="{AAAAC29F-39EA-41E5-B607-B45B116E9BD1}" srcOrd="7" destOrd="0" presId="urn:microsoft.com/office/officeart/2005/8/layout/vList5"/>
    <dgm:cxn modelId="{7C7CEE59-2BE2-4D82-B295-3AC77A27F927}" type="presParOf" srcId="{B9585C31-CD73-462C-BEB4-D23C8B770CD9}" destId="{68787D19-BE9D-440A-A9C5-4B8DD247C5EA}" srcOrd="8" destOrd="0" presId="urn:microsoft.com/office/officeart/2005/8/layout/vList5"/>
    <dgm:cxn modelId="{CA3BE4D7-2680-4BC9-9F82-A939A52D109C}" type="presParOf" srcId="{68787D19-BE9D-440A-A9C5-4B8DD247C5EA}" destId="{F3509063-C340-4A7A-BEA8-E4258D69E424}" srcOrd="0" destOrd="0" presId="urn:microsoft.com/office/officeart/2005/8/layout/vList5"/>
    <dgm:cxn modelId="{99D81F3D-BE42-463B-AB01-C1385D1924A2}" type="presParOf" srcId="{68787D19-BE9D-440A-A9C5-4B8DD247C5EA}" destId="{DF920A82-5122-4D9A-9FD0-DE9CB34A2FDA}" srcOrd="1" destOrd="0" presId="urn:microsoft.com/office/officeart/2005/8/layout/vList5"/>
    <dgm:cxn modelId="{79623D41-8F28-477E-9074-2199F54D28E3}" type="presParOf" srcId="{B9585C31-CD73-462C-BEB4-D23C8B770CD9}" destId="{BF837AF3-A4E7-400E-86D9-4456B79658AF}" srcOrd="9" destOrd="0" presId="urn:microsoft.com/office/officeart/2005/8/layout/vList5"/>
    <dgm:cxn modelId="{FD0808BA-6972-4C24-98A5-6622D0514100}" type="presParOf" srcId="{B9585C31-CD73-462C-BEB4-D23C8B770CD9}" destId="{724E078B-CA30-4758-8715-60DD861CB2A4}" srcOrd="10" destOrd="0" presId="urn:microsoft.com/office/officeart/2005/8/layout/vList5"/>
    <dgm:cxn modelId="{320AA22A-A9E2-4ABC-AF32-360E04015043}" type="presParOf" srcId="{724E078B-CA30-4758-8715-60DD861CB2A4}" destId="{E6AE8DA0-3295-4333-A987-AD12F5C05BE0}" srcOrd="0" destOrd="0" presId="urn:microsoft.com/office/officeart/2005/8/layout/vList5"/>
    <dgm:cxn modelId="{14569450-127C-4EFC-B120-02ED18646302}" type="presParOf" srcId="{724E078B-CA30-4758-8715-60DD861CB2A4}" destId="{7F26FE5F-BDF1-4669-A899-39986FFE6B6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ABAC68-1756-4853-AEE8-21C11AA80D70}">
      <dsp:nvSpPr>
        <dsp:cNvPr id="0" name=""/>
        <dsp:cNvSpPr/>
      </dsp:nvSpPr>
      <dsp:spPr>
        <a:xfrm>
          <a:off x="3501302" y="4653703"/>
          <a:ext cx="1683276" cy="1406121"/>
        </a:xfrm>
        <a:prstGeom prst="ellipse">
          <a:avLst/>
        </a:prstGeom>
        <a:solidFill>
          <a:srgbClr val="FF0000"/>
        </a:solidFill>
        <a:ln w="25400" cap="flat" cmpd="sng" algn="ctr">
          <a:solidFill>
            <a:schemeClr val="accent6">
              <a:shade val="50000"/>
            </a:schemeClr>
          </a:solidFill>
          <a:prstDash val="solid"/>
        </a:ln>
        <a:effectLst/>
      </dsp:spPr>
      <dsp:style>
        <a:lnRef idx="2">
          <a:schemeClr val="accent6">
            <a:shade val="50000"/>
          </a:schemeClr>
        </a:lnRef>
        <a:fillRef idx="1">
          <a:schemeClr val="accent6"/>
        </a:fillRef>
        <a:effectRef idx="0">
          <a:schemeClr val="accent6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3100" b="0" kern="120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Projekt</a:t>
          </a:r>
        </a:p>
      </dsp:txBody>
      <dsp:txXfrm>
        <a:off x="3747812" y="4859625"/>
        <a:ext cx="1190256" cy="994277"/>
      </dsp:txXfrm>
    </dsp:sp>
    <dsp:sp modelId="{37174B3F-C644-4B46-AB0F-074AC21E8EAE}">
      <dsp:nvSpPr>
        <dsp:cNvPr id="0" name=""/>
        <dsp:cNvSpPr/>
      </dsp:nvSpPr>
      <dsp:spPr>
        <a:xfrm rot="10799893">
          <a:off x="833530" y="5065056"/>
          <a:ext cx="2521043" cy="659727"/>
        </a:xfrm>
        <a:prstGeom prst="lef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</dsp:sp>
    <dsp:sp modelId="{6A67397C-7457-4F91-8306-003A508D34C8}">
      <dsp:nvSpPr>
        <dsp:cNvPr id="0" name=""/>
        <dsp:cNvSpPr/>
      </dsp:nvSpPr>
      <dsp:spPr>
        <a:xfrm>
          <a:off x="23339" y="4708720"/>
          <a:ext cx="1620382" cy="1296306"/>
        </a:xfrm>
        <a:prstGeom prst="roundRect">
          <a:avLst>
            <a:gd name="adj" fmla="val 10000"/>
          </a:avLst>
        </a:prstGeom>
        <a:solidFill>
          <a:schemeClr val="accent6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1" kern="1200" dirty="0">
              <a:solidFill>
                <a:schemeClr val="bg1"/>
              </a:solidFill>
              <a:latin typeface="Arial Narrow" pitchFamily="34" charset="0"/>
            </a:rPr>
            <a:t>potencjalni uczestnicy</a:t>
          </a:r>
          <a:endParaRPr lang="pl-PL" sz="1800" kern="1200" dirty="0">
            <a:solidFill>
              <a:schemeClr val="bg1"/>
            </a:solidFill>
          </a:endParaRPr>
        </a:p>
      </dsp:txBody>
      <dsp:txXfrm>
        <a:off x="61307" y="4746688"/>
        <a:ext cx="1544446" cy="1220370"/>
      </dsp:txXfrm>
    </dsp:sp>
    <dsp:sp modelId="{375461A4-BD73-4401-88EC-4C41CC97604B}">
      <dsp:nvSpPr>
        <dsp:cNvPr id="0" name=""/>
        <dsp:cNvSpPr/>
      </dsp:nvSpPr>
      <dsp:spPr>
        <a:xfrm rot="12959917">
          <a:off x="1258010" y="3758950"/>
          <a:ext cx="2574467" cy="659727"/>
        </a:xfrm>
        <a:prstGeom prst="lef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</dsp:sp>
    <dsp:sp modelId="{6F7004A9-2527-4B1C-9480-7A064FAB1355}">
      <dsp:nvSpPr>
        <dsp:cNvPr id="0" name=""/>
        <dsp:cNvSpPr/>
      </dsp:nvSpPr>
      <dsp:spPr>
        <a:xfrm>
          <a:off x="454577" y="2438444"/>
          <a:ext cx="2098508" cy="1711383"/>
        </a:xfrm>
        <a:prstGeom prst="roundRect">
          <a:avLst>
            <a:gd name="adj" fmla="val 10000"/>
          </a:avLst>
        </a:prstGeom>
        <a:solidFill>
          <a:schemeClr val="accent6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1" kern="1200" dirty="0">
              <a:solidFill>
                <a:schemeClr val="bg1"/>
              </a:solidFill>
              <a:latin typeface="Arial Narrow" pitchFamily="34" charset="0"/>
            </a:rPr>
            <a:t>instytucje i organizacje statutowo działające w obszarze realizacji projektu</a:t>
          </a:r>
        </a:p>
      </dsp:txBody>
      <dsp:txXfrm>
        <a:off x="504702" y="2488569"/>
        <a:ext cx="1998258" cy="1611133"/>
      </dsp:txXfrm>
    </dsp:sp>
    <dsp:sp modelId="{2D975C0A-C88C-4BC6-BCF2-D856B8EE54FC}">
      <dsp:nvSpPr>
        <dsp:cNvPr id="0" name=""/>
        <dsp:cNvSpPr/>
      </dsp:nvSpPr>
      <dsp:spPr>
        <a:xfrm rot="15253562">
          <a:off x="2456827" y="2985461"/>
          <a:ext cx="2597372" cy="659727"/>
        </a:xfrm>
        <a:prstGeom prst="lef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</dsp:sp>
    <dsp:sp modelId="{5F28BF45-0CF3-42E8-97C9-88241254511E}">
      <dsp:nvSpPr>
        <dsp:cNvPr id="0" name=""/>
        <dsp:cNvSpPr/>
      </dsp:nvSpPr>
      <dsp:spPr>
        <a:xfrm>
          <a:off x="2592284" y="1379306"/>
          <a:ext cx="1620382" cy="1296306"/>
        </a:xfrm>
        <a:prstGeom prst="roundRect">
          <a:avLst>
            <a:gd name="adj" fmla="val 10000"/>
          </a:avLst>
        </a:prstGeom>
        <a:solidFill>
          <a:schemeClr val="accent6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1" kern="1200" dirty="0">
              <a:solidFill>
                <a:schemeClr val="bg1"/>
              </a:solidFill>
              <a:latin typeface="Arial Narrow" pitchFamily="34" charset="0"/>
            </a:rPr>
            <a:t>samorząd gminny i powiatowy wraz ze swoimi instytucjami </a:t>
          </a:r>
          <a:endParaRPr lang="pl-PL" sz="1800" kern="1200" dirty="0">
            <a:solidFill>
              <a:schemeClr val="bg1"/>
            </a:solidFill>
          </a:endParaRPr>
        </a:p>
      </dsp:txBody>
      <dsp:txXfrm>
        <a:off x="2630252" y="1417274"/>
        <a:ext cx="1544446" cy="1220370"/>
      </dsp:txXfrm>
    </dsp:sp>
    <dsp:sp modelId="{85D2A83C-C6E2-497E-B4B9-FCB314D71838}">
      <dsp:nvSpPr>
        <dsp:cNvPr id="0" name=""/>
        <dsp:cNvSpPr/>
      </dsp:nvSpPr>
      <dsp:spPr>
        <a:xfrm rot="17280082">
          <a:off x="3698141" y="2983839"/>
          <a:ext cx="2642119" cy="659727"/>
        </a:xfrm>
        <a:prstGeom prst="lef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</dsp:sp>
    <dsp:sp modelId="{B9AA52F6-F85B-4C64-A221-732F420B563B}">
      <dsp:nvSpPr>
        <dsp:cNvPr id="0" name=""/>
        <dsp:cNvSpPr/>
      </dsp:nvSpPr>
      <dsp:spPr>
        <a:xfrm>
          <a:off x="4617270" y="1371071"/>
          <a:ext cx="1620382" cy="1296306"/>
        </a:xfrm>
        <a:prstGeom prst="roundRect">
          <a:avLst>
            <a:gd name="adj" fmla="val 10000"/>
          </a:avLst>
        </a:prstGeom>
        <a:solidFill>
          <a:schemeClr val="accent6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1" kern="1200" dirty="0">
              <a:solidFill>
                <a:schemeClr val="bg1"/>
              </a:solidFill>
              <a:latin typeface="Arial Narrow" pitchFamily="34" charset="0"/>
            </a:rPr>
            <a:t>pozostali mieszkańcy nie objęci projektem</a:t>
          </a:r>
          <a:endParaRPr lang="pl-PL" sz="1800" kern="1200" dirty="0">
            <a:solidFill>
              <a:schemeClr val="bg1"/>
            </a:solidFill>
          </a:endParaRPr>
        </a:p>
      </dsp:txBody>
      <dsp:txXfrm>
        <a:off x="4655238" y="1409039"/>
        <a:ext cx="1544446" cy="1220370"/>
      </dsp:txXfrm>
    </dsp:sp>
    <dsp:sp modelId="{B958CCF6-4FE4-4BC1-B0FA-4AA51D28C6CC}">
      <dsp:nvSpPr>
        <dsp:cNvPr id="0" name=""/>
        <dsp:cNvSpPr/>
      </dsp:nvSpPr>
      <dsp:spPr>
        <a:xfrm rot="19440093">
          <a:off x="4853405" y="3720864"/>
          <a:ext cx="2574483" cy="659727"/>
        </a:xfrm>
        <a:prstGeom prst="lef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</dsp:sp>
    <dsp:sp modelId="{A1B67AE6-36A1-450B-83AC-45B724329F72}">
      <dsp:nvSpPr>
        <dsp:cNvPr id="0" name=""/>
        <dsp:cNvSpPr/>
      </dsp:nvSpPr>
      <dsp:spPr>
        <a:xfrm>
          <a:off x="6371877" y="2645981"/>
          <a:ext cx="1620382" cy="1296306"/>
        </a:xfrm>
        <a:prstGeom prst="roundRect">
          <a:avLst>
            <a:gd name="adj" fmla="val 10000"/>
          </a:avLst>
        </a:prstGeom>
        <a:solidFill>
          <a:schemeClr val="accent6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1" kern="1200" dirty="0">
              <a:solidFill>
                <a:schemeClr val="bg1"/>
              </a:solidFill>
              <a:latin typeface="Arial Narrow" pitchFamily="34" charset="0"/>
            </a:rPr>
            <a:t>media</a:t>
          </a:r>
          <a:endParaRPr lang="pl-PL" sz="1800" kern="1200" dirty="0">
            <a:solidFill>
              <a:schemeClr val="bg1"/>
            </a:solidFill>
          </a:endParaRPr>
        </a:p>
      </dsp:txBody>
      <dsp:txXfrm>
        <a:off x="6409845" y="2683949"/>
        <a:ext cx="1544446" cy="1220370"/>
      </dsp:txXfrm>
    </dsp:sp>
    <dsp:sp modelId="{46B3FE04-882A-4284-8689-265307D0792F}">
      <dsp:nvSpPr>
        <dsp:cNvPr id="0" name=""/>
        <dsp:cNvSpPr/>
      </dsp:nvSpPr>
      <dsp:spPr>
        <a:xfrm rot="108">
          <a:off x="5330118" y="5026970"/>
          <a:ext cx="2500649" cy="659727"/>
        </a:xfrm>
        <a:prstGeom prst="lef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</dsp:sp>
    <dsp:sp modelId="{E6CA04D5-D857-4F6B-8CDD-A7517904C751}">
      <dsp:nvSpPr>
        <dsp:cNvPr id="0" name=""/>
        <dsp:cNvSpPr/>
      </dsp:nvSpPr>
      <dsp:spPr>
        <a:xfrm>
          <a:off x="7020577" y="4708720"/>
          <a:ext cx="1620382" cy="1296306"/>
        </a:xfrm>
        <a:prstGeom prst="roundRect">
          <a:avLst>
            <a:gd name="adj" fmla="val 10000"/>
          </a:avLst>
        </a:prstGeom>
        <a:solidFill>
          <a:schemeClr val="accent6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1" kern="1200" dirty="0">
              <a:solidFill>
                <a:schemeClr val="bg1"/>
              </a:solidFill>
              <a:latin typeface="Arial Narrow" pitchFamily="34" charset="0"/>
            </a:rPr>
            <a:t>lokalni liderzy opinii </a:t>
          </a:r>
          <a:endParaRPr lang="pl-PL" sz="1800" kern="1200" dirty="0">
            <a:solidFill>
              <a:schemeClr val="bg1"/>
            </a:solidFill>
          </a:endParaRPr>
        </a:p>
      </dsp:txBody>
      <dsp:txXfrm>
        <a:off x="7058545" y="4746688"/>
        <a:ext cx="1544446" cy="12203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C5A988-788A-4026-A38A-B155E41D4D99}">
      <dsp:nvSpPr>
        <dsp:cNvPr id="0" name=""/>
        <dsp:cNvSpPr/>
      </dsp:nvSpPr>
      <dsp:spPr>
        <a:xfrm rot="5400000">
          <a:off x="4626117" y="-2123230"/>
          <a:ext cx="656067" cy="5069363"/>
        </a:xfrm>
        <a:prstGeom prst="round2SameRect">
          <a:avLst/>
        </a:prstGeom>
        <a:solidFill>
          <a:schemeClr val="lt1"/>
        </a:solidFill>
        <a:ln w="254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600" kern="1200" dirty="0">
              <a:solidFill>
                <a:schemeClr val="tx1"/>
              </a:solidFill>
            </a:rPr>
            <a:t>Jaki jest cel akcji promocyjnej?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600" kern="1200" dirty="0">
              <a:solidFill>
                <a:schemeClr val="tx1"/>
              </a:solidFill>
            </a:rPr>
            <a:t>Jaki jest cel akcji informacyjnej?</a:t>
          </a:r>
        </a:p>
      </dsp:txBody>
      <dsp:txXfrm rot="-5400000">
        <a:off x="2419470" y="115444"/>
        <a:ext cx="5037336" cy="592013"/>
      </dsp:txXfrm>
    </dsp:sp>
    <dsp:sp modelId="{DB7131BA-25D7-4A59-A331-0B55357ED24F}">
      <dsp:nvSpPr>
        <dsp:cNvPr id="0" name=""/>
        <dsp:cNvSpPr/>
      </dsp:nvSpPr>
      <dsp:spPr>
        <a:xfrm>
          <a:off x="432047" y="9018"/>
          <a:ext cx="1987421" cy="820084"/>
        </a:xfrm>
        <a:prstGeom prst="roundRect">
          <a:avLst/>
        </a:prstGeom>
        <a:solidFill>
          <a:schemeClr val="accent6"/>
        </a:solidFill>
        <a:ln w="25400" cap="flat" cmpd="sng" algn="ctr">
          <a:solidFill>
            <a:schemeClr val="accent6">
              <a:shade val="50000"/>
            </a:schemeClr>
          </a:solidFill>
          <a:prstDash val="solid"/>
        </a:ln>
        <a:effectLst/>
      </dsp:spPr>
      <dsp:style>
        <a:lnRef idx="2">
          <a:schemeClr val="accent6">
            <a:shade val="50000"/>
          </a:schemeClr>
        </a:lnRef>
        <a:fillRef idx="1">
          <a:schemeClr val="accent6"/>
        </a:fillRef>
        <a:effectRef idx="0">
          <a:schemeClr val="accent6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200" b="1" kern="1200" cap="none" spc="50" dirty="0" err="1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rPr>
            <a:t>Mission</a:t>
          </a:r>
          <a:endParaRPr lang="pl-PL" sz="2200" kern="1200" dirty="0"/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600" kern="1200" dirty="0"/>
            <a:t>(Misja)</a:t>
          </a:r>
        </a:p>
      </dsp:txBody>
      <dsp:txXfrm>
        <a:off x="472080" y="49051"/>
        <a:ext cx="1907355" cy="740018"/>
      </dsp:txXfrm>
    </dsp:sp>
    <dsp:sp modelId="{89575C57-42AE-4F3C-BAB9-4C62F52C48FE}">
      <dsp:nvSpPr>
        <dsp:cNvPr id="0" name=""/>
        <dsp:cNvSpPr/>
      </dsp:nvSpPr>
      <dsp:spPr>
        <a:xfrm rot="5400000">
          <a:off x="4626117" y="-1262142"/>
          <a:ext cx="656067" cy="5069363"/>
        </a:xfrm>
        <a:prstGeom prst="round2SameRect">
          <a:avLst/>
        </a:prstGeom>
        <a:solidFill>
          <a:schemeClr val="lt1"/>
        </a:solidFill>
        <a:ln w="254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600" kern="1200" dirty="0">
              <a:solidFill>
                <a:schemeClr val="tx1"/>
              </a:solidFill>
            </a:rPr>
            <a:t>Do kogo będziemy adresowali przekaz?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600" kern="1200" dirty="0">
              <a:solidFill>
                <a:schemeClr val="tx1"/>
              </a:solidFill>
            </a:rPr>
            <a:t>Jaka jest specyfika interesariuszy akcji?</a:t>
          </a:r>
        </a:p>
      </dsp:txBody>
      <dsp:txXfrm rot="-5400000">
        <a:off x="2419470" y="976532"/>
        <a:ext cx="5037336" cy="592013"/>
      </dsp:txXfrm>
    </dsp:sp>
    <dsp:sp modelId="{9AC4B991-C541-41F2-BA78-D4CC1BCC9BEF}">
      <dsp:nvSpPr>
        <dsp:cNvPr id="0" name=""/>
        <dsp:cNvSpPr/>
      </dsp:nvSpPr>
      <dsp:spPr>
        <a:xfrm>
          <a:off x="432047" y="870107"/>
          <a:ext cx="1987421" cy="820084"/>
        </a:xfrm>
        <a:prstGeom prst="roundRect">
          <a:avLst/>
        </a:prstGeom>
        <a:solidFill>
          <a:schemeClr val="accent6"/>
        </a:solidFill>
        <a:ln w="25400" cap="flat" cmpd="sng" algn="ctr">
          <a:solidFill>
            <a:schemeClr val="accent6">
              <a:shade val="50000"/>
            </a:schemeClr>
          </a:solidFill>
          <a:prstDash val="solid"/>
        </a:ln>
        <a:effectLst/>
      </dsp:spPr>
      <dsp:style>
        <a:lnRef idx="2">
          <a:schemeClr val="accent6">
            <a:shade val="50000"/>
          </a:schemeClr>
        </a:lnRef>
        <a:fillRef idx="1">
          <a:schemeClr val="accent6"/>
        </a:fillRef>
        <a:effectRef idx="0">
          <a:schemeClr val="accent6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200" b="1" kern="1200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rPr>
            <a:t>Market</a:t>
          </a:r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600" kern="1200" dirty="0"/>
            <a:t>(Rynek)</a:t>
          </a:r>
        </a:p>
      </dsp:txBody>
      <dsp:txXfrm>
        <a:off x="472080" y="910140"/>
        <a:ext cx="1907355" cy="740018"/>
      </dsp:txXfrm>
    </dsp:sp>
    <dsp:sp modelId="{96F3AEB7-15FF-4755-A849-52A7419737A2}">
      <dsp:nvSpPr>
        <dsp:cNvPr id="0" name=""/>
        <dsp:cNvSpPr/>
      </dsp:nvSpPr>
      <dsp:spPr>
        <a:xfrm rot="5400000">
          <a:off x="4626117" y="-401053"/>
          <a:ext cx="656067" cy="5069363"/>
        </a:xfrm>
        <a:prstGeom prst="round2SameRect">
          <a:avLst/>
        </a:prstGeom>
        <a:solidFill>
          <a:schemeClr val="lt1"/>
        </a:solidFill>
        <a:ln w="254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600" kern="1200" dirty="0">
              <a:solidFill>
                <a:schemeClr val="tx1"/>
              </a:solidFill>
              <a:latin typeface="+mj-lt"/>
            </a:rPr>
            <a:t>Jaka informacja ma zostać przekazana?</a:t>
          </a:r>
          <a:endParaRPr lang="pl-PL" sz="1600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600" kern="1200" dirty="0">
              <a:solidFill>
                <a:schemeClr val="tx1"/>
              </a:solidFill>
            </a:rPr>
            <a:t>Jakie będą kanały  i narzędzia dystrybucji?</a:t>
          </a:r>
        </a:p>
      </dsp:txBody>
      <dsp:txXfrm rot="-5400000">
        <a:off x="2419470" y="1837621"/>
        <a:ext cx="5037336" cy="592013"/>
      </dsp:txXfrm>
    </dsp:sp>
    <dsp:sp modelId="{BC28A65B-611D-4CDE-B86B-D6FD892A74CD}">
      <dsp:nvSpPr>
        <dsp:cNvPr id="0" name=""/>
        <dsp:cNvSpPr/>
      </dsp:nvSpPr>
      <dsp:spPr>
        <a:xfrm>
          <a:off x="432047" y="1731195"/>
          <a:ext cx="1987421" cy="820084"/>
        </a:xfrm>
        <a:prstGeom prst="roundRect">
          <a:avLst/>
        </a:prstGeom>
        <a:solidFill>
          <a:schemeClr val="accent6"/>
        </a:solidFill>
        <a:ln w="25400" cap="flat" cmpd="sng" algn="ctr">
          <a:solidFill>
            <a:schemeClr val="accent6">
              <a:shade val="50000"/>
            </a:schemeClr>
          </a:solidFill>
          <a:prstDash val="solid"/>
        </a:ln>
        <a:effectLst/>
      </dsp:spPr>
      <dsp:style>
        <a:lnRef idx="2">
          <a:schemeClr val="accent6">
            <a:shade val="50000"/>
          </a:schemeClr>
        </a:lnRef>
        <a:fillRef idx="1">
          <a:schemeClr val="accent6"/>
        </a:fillRef>
        <a:effectRef idx="0">
          <a:schemeClr val="accent6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200" b="1" kern="1200" cap="none" spc="50" dirty="0" err="1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rPr>
            <a:t>Message</a:t>
          </a:r>
          <a:endParaRPr lang="pl-PL" sz="2200" b="1" kern="1200" cap="none" spc="50" dirty="0">
            <a:ln w="12700" cmpd="sng">
              <a:solidFill>
                <a:schemeClr val="accent6">
                  <a:satMod val="120000"/>
                  <a:shade val="80000"/>
                </a:schemeClr>
              </a:solidFill>
              <a:prstDash val="solid"/>
            </a:ln>
            <a:solidFill>
              <a:schemeClr val="accent6">
                <a:tint val="1000"/>
              </a:schemeClr>
            </a:solidFill>
            <a:effectLst>
              <a:glow rad="53100">
                <a:schemeClr val="accent6">
                  <a:satMod val="180000"/>
                  <a:alpha val="30000"/>
                </a:schemeClr>
              </a:glow>
            </a:effectLst>
          </a:endParaRPr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600" kern="1200" dirty="0"/>
            <a:t>(Przekaz)</a:t>
          </a:r>
        </a:p>
      </dsp:txBody>
      <dsp:txXfrm>
        <a:off x="472080" y="1771228"/>
        <a:ext cx="1907355" cy="740018"/>
      </dsp:txXfrm>
    </dsp:sp>
    <dsp:sp modelId="{00A21A9B-F944-4DC9-ADAC-54BAE2878337}">
      <dsp:nvSpPr>
        <dsp:cNvPr id="0" name=""/>
        <dsp:cNvSpPr/>
      </dsp:nvSpPr>
      <dsp:spPr>
        <a:xfrm rot="5400000">
          <a:off x="4626117" y="460034"/>
          <a:ext cx="656067" cy="5069363"/>
        </a:xfrm>
        <a:prstGeom prst="round2SameRect">
          <a:avLst/>
        </a:prstGeom>
        <a:solidFill>
          <a:schemeClr val="lt1"/>
        </a:solidFill>
        <a:ln w="254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600" kern="1200" dirty="0">
              <a:solidFill>
                <a:schemeClr val="tx1"/>
              </a:solidFill>
            </a:rPr>
            <a:t>Jaki mamy budżet przeznaczony na działania?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600" kern="1200" dirty="0">
              <a:solidFill>
                <a:schemeClr val="tx1"/>
              </a:solidFill>
            </a:rPr>
            <a:t>Jak wygląda rozkład kosztów na poszczególne działania?</a:t>
          </a:r>
        </a:p>
      </dsp:txBody>
      <dsp:txXfrm rot="-5400000">
        <a:off x="2419470" y="2698709"/>
        <a:ext cx="5037336" cy="592013"/>
      </dsp:txXfrm>
    </dsp:sp>
    <dsp:sp modelId="{9D36A49E-DEC1-468D-B3AA-F51FCF162F6E}">
      <dsp:nvSpPr>
        <dsp:cNvPr id="0" name=""/>
        <dsp:cNvSpPr/>
      </dsp:nvSpPr>
      <dsp:spPr>
        <a:xfrm>
          <a:off x="432047" y="2592284"/>
          <a:ext cx="1987421" cy="820084"/>
        </a:xfrm>
        <a:prstGeom prst="roundRect">
          <a:avLst/>
        </a:prstGeom>
        <a:solidFill>
          <a:schemeClr val="accent6"/>
        </a:solidFill>
        <a:ln w="25400" cap="flat" cmpd="sng" algn="ctr">
          <a:solidFill>
            <a:schemeClr val="accent6">
              <a:shade val="50000"/>
            </a:schemeClr>
          </a:solidFill>
          <a:prstDash val="solid"/>
        </a:ln>
        <a:effectLst/>
      </dsp:spPr>
      <dsp:style>
        <a:lnRef idx="2">
          <a:schemeClr val="accent6">
            <a:shade val="50000"/>
          </a:schemeClr>
        </a:lnRef>
        <a:fillRef idx="1">
          <a:schemeClr val="accent6"/>
        </a:fillRef>
        <a:effectRef idx="0">
          <a:schemeClr val="accent6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200" b="1" kern="1200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rPr>
            <a:t>Money</a:t>
          </a:r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600" kern="1200" dirty="0"/>
            <a:t>(Pieniądze)</a:t>
          </a:r>
        </a:p>
      </dsp:txBody>
      <dsp:txXfrm>
        <a:off x="472080" y="2632317"/>
        <a:ext cx="1907355" cy="740018"/>
      </dsp:txXfrm>
    </dsp:sp>
    <dsp:sp modelId="{DF920A82-5122-4D9A-9FD0-DE9CB34A2FDA}">
      <dsp:nvSpPr>
        <dsp:cNvPr id="0" name=""/>
        <dsp:cNvSpPr/>
      </dsp:nvSpPr>
      <dsp:spPr>
        <a:xfrm rot="5400000">
          <a:off x="4626117" y="1321123"/>
          <a:ext cx="656067" cy="5069363"/>
        </a:xfrm>
        <a:prstGeom prst="round2SameRect">
          <a:avLst/>
        </a:prstGeom>
        <a:solidFill>
          <a:schemeClr val="lt1"/>
        </a:solidFill>
        <a:ln w="254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600" kern="1200" dirty="0">
              <a:solidFill>
                <a:schemeClr val="tx1"/>
              </a:solidFill>
            </a:rPr>
            <a:t>Kto za co odpowiada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600" kern="1200" dirty="0">
              <a:solidFill>
                <a:schemeClr val="tx1"/>
              </a:solidFill>
            </a:rPr>
            <a:t>Kiedy i co ma być zrealizowane</a:t>
          </a:r>
        </a:p>
      </dsp:txBody>
      <dsp:txXfrm rot="-5400000">
        <a:off x="2419470" y="3559798"/>
        <a:ext cx="5037336" cy="592013"/>
      </dsp:txXfrm>
    </dsp:sp>
    <dsp:sp modelId="{F3509063-C340-4A7A-BEA8-E4258D69E424}">
      <dsp:nvSpPr>
        <dsp:cNvPr id="0" name=""/>
        <dsp:cNvSpPr/>
      </dsp:nvSpPr>
      <dsp:spPr>
        <a:xfrm>
          <a:off x="432047" y="3445762"/>
          <a:ext cx="1987421" cy="820084"/>
        </a:xfrm>
        <a:prstGeom prst="roundRect">
          <a:avLst/>
        </a:prstGeom>
        <a:solidFill>
          <a:schemeClr val="accent6"/>
        </a:solidFill>
        <a:ln w="25400" cap="flat" cmpd="sng" algn="ctr">
          <a:solidFill>
            <a:schemeClr val="accent6">
              <a:shade val="50000"/>
            </a:schemeClr>
          </a:solidFill>
          <a:prstDash val="solid"/>
        </a:ln>
        <a:effectLst/>
      </dsp:spPr>
      <dsp:style>
        <a:lnRef idx="2">
          <a:schemeClr val="accent6">
            <a:shade val="50000"/>
          </a:schemeClr>
        </a:lnRef>
        <a:fillRef idx="1">
          <a:schemeClr val="accent6"/>
        </a:fillRef>
        <a:effectRef idx="0">
          <a:schemeClr val="accent6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b="1" kern="1200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rPr>
            <a:t>Management</a:t>
          </a:r>
          <a:endParaRPr lang="pl-PL" sz="2000" kern="1200" dirty="0"/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600" kern="1200" dirty="0"/>
            <a:t>(Zarządzanie)</a:t>
          </a:r>
        </a:p>
      </dsp:txBody>
      <dsp:txXfrm>
        <a:off x="472080" y="3485795"/>
        <a:ext cx="1907355" cy="740018"/>
      </dsp:txXfrm>
    </dsp:sp>
    <dsp:sp modelId="{7F26FE5F-BDF1-4669-A899-39986FFE6B6E}">
      <dsp:nvSpPr>
        <dsp:cNvPr id="0" name=""/>
        <dsp:cNvSpPr/>
      </dsp:nvSpPr>
      <dsp:spPr>
        <a:xfrm rot="5400000">
          <a:off x="4626117" y="2182211"/>
          <a:ext cx="656067" cy="5069363"/>
        </a:xfrm>
        <a:prstGeom prst="round2SameRect">
          <a:avLst/>
        </a:prstGeom>
        <a:solidFill>
          <a:schemeClr val="lt1"/>
        </a:solidFill>
        <a:ln w="254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600" kern="1200" dirty="0">
              <a:solidFill>
                <a:schemeClr val="tx1"/>
              </a:solidFill>
            </a:rPr>
            <a:t>W jaki sposób będą mierzone rezultaty działań informacyjno-promocyjnych?</a:t>
          </a:r>
        </a:p>
      </dsp:txBody>
      <dsp:txXfrm rot="-5400000">
        <a:off x="2419470" y="4420886"/>
        <a:ext cx="5037336" cy="592013"/>
      </dsp:txXfrm>
    </dsp:sp>
    <dsp:sp modelId="{E6AE8DA0-3295-4333-A987-AD12F5C05BE0}">
      <dsp:nvSpPr>
        <dsp:cNvPr id="0" name=""/>
        <dsp:cNvSpPr/>
      </dsp:nvSpPr>
      <dsp:spPr>
        <a:xfrm>
          <a:off x="432047" y="4306851"/>
          <a:ext cx="1987421" cy="820084"/>
        </a:xfrm>
        <a:prstGeom prst="roundRect">
          <a:avLst/>
        </a:prstGeom>
        <a:solidFill>
          <a:schemeClr val="accent6"/>
        </a:solidFill>
        <a:ln w="25400" cap="flat" cmpd="sng" algn="ctr">
          <a:solidFill>
            <a:schemeClr val="accent6">
              <a:shade val="50000"/>
            </a:schemeClr>
          </a:solidFill>
          <a:prstDash val="solid"/>
        </a:ln>
        <a:effectLst/>
      </dsp:spPr>
      <dsp:style>
        <a:lnRef idx="2">
          <a:schemeClr val="accent6">
            <a:shade val="50000"/>
          </a:schemeClr>
        </a:lnRef>
        <a:fillRef idx="1">
          <a:schemeClr val="accent6"/>
        </a:fillRef>
        <a:effectRef idx="0">
          <a:schemeClr val="accent6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b="1" kern="1200" cap="none" spc="50" dirty="0" err="1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rPr>
            <a:t>Measurement</a:t>
          </a:r>
          <a:endParaRPr lang="pl-PL" sz="2000" b="1" kern="1200" cap="none" spc="50" dirty="0">
            <a:ln w="12700" cmpd="sng">
              <a:solidFill>
                <a:schemeClr val="accent6">
                  <a:satMod val="120000"/>
                  <a:shade val="80000"/>
                </a:schemeClr>
              </a:solidFill>
              <a:prstDash val="solid"/>
            </a:ln>
            <a:solidFill>
              <a:schemeClr val="accent6">
                <a:tint val="1000"/>
              </a:schemeClr>
            </a:solidFill>
            <a:effectLst>
              <a:glow rad="53100">
                <a:schemeClr val="accent6">
                  <a:satMod val="180000"/>
                  <a:alpha val="30000"/>
                </a:schemeClr>
              </a:glow>
            </a:effectLst>
          </a:endParaRP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600" kern="1200" dirty="0"/>
            <a:t>(Pomiar)</a:t>
          </a:r>
        </a:p>
      </dsp:txBody>
      <dsp:txXfrm>
        <a:off x="472080" y="4346884"/>
        <a:ext cx="1907355" cy="7400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838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90838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3F44FA-04B4-4541-A234-5C46AFED27DC}" type="datetimeFigureOut">
              <a:rPr lang="pl-PL" smtClean="0"/>
              <a:pPr/>
              <a:t>18.12.2023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9431338"/>
            <a:ext cx="2890838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778250" y="9431338"/>
            <a:ext cx="2890838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FF277C-7339-4F3F-A29C-39050133C505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626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778505" y="0"/>
            <a:ext cx="2890626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7FDFFE-EDBB-4953-963B-896078F2283E}" type="datetimeFigureOut">
              <a:rPr lang="pl-PL" smtClean="0"/>
              <a:pPr/>
              <a:t>18.12.2023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8524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67068" y="4716661"/>
            <a:ext cx="5336540" cy="44684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9431599"/>
            <a:ext cx="2890626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778505" y="9431599"/>
            <a:ext cx="2890626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35EBD7-CD12-48E1-BE8D-9705C4BCD416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C7F2453-43F2-4A17-9184-EC1F98C60901}" type="slidenum">
              <a:rPr lang="pl-PL" smtClean="0">
                <a:latin typeface="Arial" pitchFamily="34" charset="0"/>
                <a:ea typeface="ＭＳ Ｐゴシック" pitchFamily="34" charset="-128"/>
              </a:rPr>
              <a:pPr/>
              <a:t>34</a:t>
            </a:fld>
            <a:endParaRPr lang="pl-PL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29699" name="Text Box 2"/>
          <p:cNvSpPr txBox="1">
            <a:spLocks noChangeArrowheads="1"/>
          </p:cNvSpPr>
          <p:nvPr/>
        </p:nvSpPr>
        <p:spPr bwMode="auto">
          <a:xfrm>
            <a:off x="1111251" y="745415"/>
            <a:ext cx="4448175" cy="3720686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666" tIns="45333" rIns="90666" bIns="45333" anchor="ctr"/>
          <a:lstStyle/>
          <a:p>
            <a:endParaRPr lang="pl-PL">
              <a:latin typeface="Calibri" pitchFamily="34" charset="0"/>
            </a:endParaRPr>
          </a:p>
        </p:txBody>
      </p:sp>
      <p:sp>
        <p:nvSpPr>
          <p:cNvPr id="29700" name="Rectangle 3"/>
          <p:cNvSpPr>
            <a:spLocks noGrp="1" noChangeArrowheads="1"/>
          </p:cNvSpPr>
          <p:nvPr>
            <p:ph type="body"/>
          </p:nvPr>
        </p:nvSpPr>
        <p:spPr bwMode="auto">
          <a:xfrm>
            <a:off x="666750" y="4716701"/>
            <a:ext cx="5313363" cy="4467697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l-PL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C7F2453-43F2-4A17-9184-EC1F98C60901}" type="slidenum">
              <a:rPr lang="pl-PL" smtClean="0">
                <a:latin typeface="Arial" pitchFamily="34" charset="0"/>
                <a:ea typeface="ＭＳ Ｐゴシック" pitchFamily="34" charset="-128"/>
              </a:rPr>
              <a:pPr/>
              <a:t>35</a:t>
            </a:fld>
            <a:endParaRPr lang="pl-PL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29699" name="Text Box 2"/>
          <p:cNvSpPr txBox="1">
            <a:spLocks noChangeArrowheads="1"/>
          </p:cNvSpPr>
          <p:nvPr/>
        </p:nvSpPr>
        <p:spPr bwMode="auto">
          <a:xfrm>
            <a:off x="1111251" y="745415"/>
            <a:ext cx="4448175" cy="3720686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lIns="90666" tIns="45333" rIns="90666" bIns="45333" anchor="ctr"/>
          <a:lstStyle/>
          <a:p>
            <a:endParaRPr lang="pl-PL">
              <a:latin typeface="Calibri" pitchFamily="34" charset="0"/>
            </a:endParaRPr>
          </a:p>
        </p:txBody>
      </p:sp>
      <p:sp>
        <p:nvSpPr>
          <p:cNvPr id="29700" name="Rectangle 3"/>
          <p:cNvSpPr>
            <a:spLocks noGrp="1" noChangeArrowheads="1"/>
          </p:cNvSpPr>
          <p:nvPr>
            <p:ph type="body"/>
          </p:nvPr>
        </p:nvSpPr>
        <p:spPr bwMode="auto">
          <a:xfrm>
            <a:off x="666750" y="4716701"/>
            <a:ext cx="5313363" cy="4467697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l-PL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D3F3E-E9E9-442C-AC41-C2DB453ADD97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57D6B-7A1C-4D08-AB1A-157CF21C2790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7F750-911B-494B-9B3B-992813E8EDF5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54AB8-D418-49E3-8944-1C8BA824F515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AF1D7-C0B8-42F3-9DAF-42EABCDCF7EA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3AE62-7D5E-4D76-B9AE-9CB845324301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08330-3338-45C7-8447-B887487E54E5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3404C-1FF9-4BA5-914B-ED982739C52F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6C1D6-A99D-44A3-841A-285B96F6949D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2C043-52B1-43CE-9F17-3BFDD927383F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EDEF-746B-4390-86BE-B9F7577DD465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E3CCD7-F6E8-4531-B6D3-7C4FDDE4B42D}" type="slidenum">
              <a:rPr lang="es-ES" smtClean="0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0.wmf"/><Relationship Id="rId4" Type="http://schemas.openxmlformats.org/officeDocument/2006/relationships/oleObject" Target="../embeddings/oleObject1.bin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50"/>
          <p:cNvSpPr txBox="1">
            <a:spLocks noChangeArrowheads="1"/>
          </p:cNvSpPr>
          <p:nvPr/>
        </p:nvSpPr>
        <p:spPr>
          <a:xfrm>
            <a:off x="179512" y="1988840"/>
            <a:ext cx="8712968" cy="30243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6400" b="1" i="0" u="none" strike="noStrike" kern="1200" cap="none" spc="0" normalizeH="0" baseline="0" noProof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Informacja i promocja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4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w Funduszach Europejskich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4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dla Kujaw i Pomorza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4200" b="1" i="0" u="none" strike="noStrike" kern="1200" cap="none" spc="0" normalizeH="0" baseline="0" noProof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w latach 2021-2027</a:t>
            </a:r>
          </a:p>
        </p:txBody>
      </p:sp>
      <p:sp>
        <p:nvSpPr>
          <p:cNvPr id="8" name="Rectangle 168"/>
          <p:cNvSpPr>
            <a:spLocks noChangeArrowheads="1"/>
          </p:cNvSpPr>
          <p:nvPr/>
        </p:nvSpPr>
        <p:spPr bwMode="auto">
          <a:xfrm>
            <a:off x="2267744" y="6093296"/>
            <a:ext cx="424847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pl-PL" sz="1400" dirty="0">
                <a:solidFill>
                  <a:srgbClr val="003300"/>
                </a:solidFill>
              </a:rPr>
              <a:t>Wojewódzki Urząd Pracy w Toruniu</a:t>
            </a:r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id="{F28058DB-7CEC-49E7-9DB0-3E1CA130912A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073" y="332656"/>
            <a:ext cx="8597853" cy="8160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>
          <a:xfrm>
            <a:off x="318356" y="2132856"/>
            <a:ext cx="8507288" cy="1431627"/>
          </a:xfrm>
        </p:spPr>
        <p:txBody>
          <a:bodyPr>
            <a:noAutofit/>
          </a:bodyPr>
          <a:lstStyle/>
          <a:p>
            <a:r>
              <a:rPr lang="pl-PL" sz="4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Tytuł i opis projektu</a:t>
            </a:r>
            <a:br>
              <a:rPr lang="pl-PL" sz="4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pl-PL" sz="4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to Twoja wizytówka</a:t>
            </a:r>
          </a:p>
        </p:txBody>
      </p:sp>
    </p:spTree>
    <p:extLst>
      <p:ext uri="{BB962C8B-B14F-4D97-AF65-F5344CB8AC3E}">
        <p14:creationId xmlns:p14="http://schemas.microsoft.com/office/powerpoint/2010/main" val="35294765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557213"/>
            <a:ext cx="8229600" cy="711547"/>
          </a:xfrm>
        </p:spPr>
        <p:txBody>
          <a:bodyPr/>
          <a:lstStyle/>
          <a:p>
            <a:r>
              <a:rPr lang="pl-PL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Wizytówka projektu</a:t>
            </a:r>
          </a:p>
        </p:txBody>
      </p:sp>
      <p:sp>
        <p:nvSpPr>
          <p:cNvPr id="146435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2132856"/>
            <a:ext cx="8640960" cy="4464496"/>
          </a:xfrm>
        </p:spPr>
        <p:txBody>
          <a:bodyPr>
            <a:noAutofit/>
          </a:bodyPr>
          <a:lstStyle/>
          <a:p>
            <a:r>
              <a:rPr lang="pl-PL" sz="2100" dirty="0"/>
              <a:t>Tytuł i opis projektu będą dostępne w przestrzeni publicznej na plakatach, tablicach, stronach internetowych i w mediach społecznościowych. </a:t>
            </a:r>
          </a:p>
          <a:p>
            <a:r>
              <a:rPr lang="pl-PL" sz="2100" dirty="0"/>
              <a:t>Tytuł projektu musi oddawać sens przedsięwzięcia, być prosty, zrozumiały dla wszystkich, niezbyt długi i nietechniczny.</a:t>
            </a:r>
          </a:p>
          <a:p>
            <a:r>
              <a:rPr lang="pl-PL" sz="2100" dirty="0"/>
              <a:t>Pamiętaj, że tytuł projektu nie jest jego opisem!</a:t>
            </a:r>
          </a:p>
          <a:p>
            <a:r>
              <a:rPr lang="pl-PL" sz="2100" dirty="0"/>
              <a:t>Użyj prostego języka: unikaj skrótów, żargonu oraz języka specjalistycznego czy terminologii technicznej, które nie będą zrozumiałe dla każdego odbiorcy lub uczestnika projektu. </a:t>
            </a:r>
          </a:p>
        </p:txBody>
      </p:sp>
    </p:spTree>
    <p:extLst>
      <p:ext uri="{BB962C8B-B14F-4D97-AF65-F5344CB8AC3E}">
        <p14:creationId xmlns:p14="http://schemas.microsoft.com/office/powerpoint/2010/main" val="14056437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557213"/>
            <a:ext cx="8229600" cy="711547"/>
          </a:xfrm>
        </p:spPr>
        <p:txBody>
          <a:bodyPr/>
          <a:lstStyle/>
          <a:p>
            <a:r>
              <a:rPr lang="pl-PL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Wizytówka projektu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D44A485A-B254-4E6D-B00B-E60936023A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13" y="2132856"/>
            <a:ext cx="8229600" cy="3179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0866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557213"/>
            <a:ext cx="8229600" cy="711547"/>
          </a:xfrm>
        </p:spPr>
        <p:txBody>
          <a:bodyPr/>
          <a:lstStyle/>
          <a:p>
            <a:r>
              <a:rPr lang="pl-PL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Opis projektu</a:t>
            </a:r>
          </a:p>
        </p:txBody>
      </p:sp>
      <p:sp>
        <p:nvSpPr>
          <p:cNvPr id="146435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2132856"/>
            <a:ext cx="8640960" cy="44644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l-PL" sz="2200" dirty="0"/>
              <a:t>Opis projektu powinien odpowiadać na pytania:</a:t>
            </a:r>
          </a:p>
          <a:p>
            <a:pPr marL="514350" indent="-514350">
              <a:buFont typeface="+mj-lt"/>
              <a:buAutoNum type="arabicPeriod"/>
            </a:pPr>
            <a:r>
              <a:rPr lang="pl-PL" sz="2200" dirty="0"/>
              <a:t>Jaki jest cel lub cele projektu?</a:t>
            </a:r>
          </a:p>
          <a:p>
            <a:pPr marL="514350" indent="-514350">
              <a:buFont typeface="+mj-lt"/>
              <a:buAutoNum type="arabicPeriod"/>
            </a:pPr>
            <a:r>
              <a:rPr lang="pl-PL" sz="2200" dirty="0"/>
              <a:t>Jakie są jego grupy docelowe (do kogo skierowany jest projekt, kto z niego skorzysta)?</a:t>
            </a:r>
          </a:p>
          <a:p>
            <a:pPr marL="514350" indent="-514350">
              <a:buFont typeface="+mj-lt"/>
              <a:buAutoNum type="arabicPeriod"/>
            </a:pPr>
            <a:r>
              <a:rPr lang="pl-PL" sz="2200" dirty="0"/>
              <a:t>Jakie działania będą realizowane i co zostanie zrobione w projekcie?</a:t>
            </a:r>
          </a:p>
          <a:p>
            <a:pPr marL="514350" indent="-514350">
              <a:buFont typeface="+mj-lt"/>
              <a:buAutoNum type="arabicPeriod"/>
            </a:pPr>
            <a:r>
              <a:rPr lang="pl-PL" sz="2200" dirty="0"/>
              <a:t>Jakie są jego planowane efekty, rezultaty?</a:t>
            </a:r>
          </a:p>
        </p:txBody>
      </p:sp>
    </p:spTree>
    <p:extLst>
      <p:ext uri="{BB962C8B-B14F-4D97-AF65-F5344CB8AC3E}">
        <p14:creationId xmlns:p14="http://schemas.microsoft.com/office/powerpoint/2010/main" val="30188217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>
          <a:xfrm>
            <a:off x="318356" y="2132856"/>
            <a:ext cx="8507288" cy="2232248"/>
          </a:xfrm>
        </p:spPr>
        <p:txBody>
          <a:bodyPr>
            <a:noAutofit/>
          </a:bodyPr>
          <a:lstStyle/>
          <a:p>
            <a:r>
              <a:rPr lang="pl-PL" sz="4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Jakie obowiązki </a:t>
            </a:r>
            <a:br>
              <a:rPr lang="pl-PL" sz="4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pl-PL" sz="4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informacyjne i promocyjne</a:t>
            </a:r>
            <a:br>
              <a:rPr lang="pl-PL" sz="4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pl-PL" sz="4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czekają Cię po podpisaniu umowy?</a:t>
            </a:r>
          </a:p>
        </p:txBody>
      </p:sp>
    </p:spTree>
    <p:extLst>
      <p:ext uri="{BB962C8B-B14F-4D97-AF65-F5344CB8AC3E}">
        <p14:creationId xmlns:p14="http://schemas.microsoft.com/office/powerpoint/2010/main" val="21282864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557213"/>
            <a:ext cx="8229600" cy="711547"/>
          </a:xfrm>
        </p:spPr>
        <p:txBody>
          <a:bodyPr/>
          <a:lstStyle/>
          <a:p>
            <a:r>
              <a:rPr lang="pl-PL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Obowiązki informacyjne</a:t>
            </a:r>
          </a:p>
        </p:txBody>
      </p:sp>
      <p:sp>
        <p:nvSpPr>
          <p:cNvPr id="146435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1628800"/>
            <a:ext cx="8496944" cy="49685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l-PL" sz="2400" dirty="0"/>
              <a:t>Twoim obowiązkiem jest </a:t>
            </a:r>
            <a:r>
              <a:rPr lang="pl-PL" sz="2400" b="1" dirty="0"/>
              <a:t>poinformowanie opinii publicznej oraz uczestników projektu o uzyskanym dofinansowaniu z Funduszy Europejskich</a:t>
            </a:r>
            <a:r>
              <a:rPr lang="pl-PL" sz="2400" dirty="0"/>
              <a:t>.</a:t>
            </a:r>
          </a:p>
          <a:p>
            <a:pPr marL="0" indent="0">
              <a:buNone/>
            </a:pPr>
            <a:r>
              <a:rPr lang="pl-PL" sz="2400" dirty="0"/>
              <a:t>Aby to zrobić, należy:</a:t>
            </a:r>
          </a:p>
          <a:p>
            <a:pPr marL="514350" indent="-514350">
              <a:buFont typeface="+mj-lt"/>
              <a:buAutoNum type="romanUcPeriod"/>
            </a:pPr>
            <a:r>
              <a:rPr lang="pl-PL" sz="2200" dirty="0"/>
              <a:t>Zamieścić znaki </a:t>
            </a:r>
            <a:r>
              <a:rPr lang="pl-PL" sz="2200" b="1" dirty="0"/>
              <a:t>Funduszy Europejskich, Barw RP i Unii Europejskiej i herb województwa kujawsko-pomorskiego </a:t>
            </a:r>
            <a:r>
              <a:rPr lang="pl-PL" sz="2200" dirty="0"/>
              <a:t>na:</a:t>
            </a:r>
          </a:p>
          <a:p>
            <a:pPr marL="0" indent="0">
              <a:buNone/>
            </a:pPr>
            <a:endParaRPr lang="pl-PL" sz="22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pl-PL" sz="2000" b="1" dirty="0"/>
              <a:t>wszystkich działaniach informacyjnych i promocyjnych dotyczących projektu, takich jak np.: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pl-PL" sz="2100" dirty="0"/>
              <a:t>e-publikacje, ulotki, broszury, publikacje, notatki prasowe;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pl-PL" sz="2100" dirty="0"/>
              <a:t>strony internetowe, newslettery, mailing;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pl-PL" sz="2100" dirty="0"/>
              <a:t>materiały filmowe, materiały promocyjne;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pl-PL" sz="2100" dirty="0"/>
              <a:t>konferencje, spotkania.</a:t>
            </a:r>
          </a:p>
          <a:p>
            <a:pPr marL="0" indent="0">
              <a:buNone/>
            </a:pPr>
            <a:endParaRPr lang="pl-PL" sz="2200" dirty="0"/>
          </a:p>
          <a:p>
            <a:pPr marL="0" indent="0">
              <a:buNone/>
            </a:pPr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35154338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557213"/>
            <a:ext cx="8229600" cy="711547"/>
          </a:xfrm>
        </p:spPr>
        <p:txBody>
          <a:bodyPr/>
          <a:lstStyle/>
          <a:p>
            <a:r>
              <a:rPr lang="pl-PL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Obowiązki informacyjne</a:t>
            </a:r>
          </a:p>
        </p:txBody>
      </p:sp>
      <p:sp>
        <p:nvSpPr>
          <p:cNvPr id="146435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1916832"/>
            <a:ext cx="8496944" cy="4391893"/>
          </a:xfrm>
        </p:spPr>
        <p:txBody>
          <a:bodyPr>
            <a:noAutofit/>
          </a:bodyPr>
          <a:lstStyle/>
          <a:p>
            <a:pPr lvl="1">
              <a:buFont typeface="Wingdings" panose="05000000000000000000" pitchFamily="2" charset="2"/>
              <a:buChar char="q"/>
            </a:pPr>
            <a:r>
              <a:rPr lang="pl-PL" sz="2000" b="1" dirty="0"/>
              <a:t>dokumentach związanych z realizacją projektu, które podajesz do wiadomości publicznej, np.: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pl-PL" sz="2100" dirty="0"/>
              <a:t>dokumentacji przetargowej, ogłoszeniach, analizach, raportach, wzorach umów, wzorach wniosków;</a:t>
            </a:r>
          </a:p>
          <a:p>
            <a:pPr lvl="1"/>
            <a:endParaRPr lang="pl-PL" sz="20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pl-PL" sz="2000" b="1" dirty="0"/>
              <a:t>dokumentach i materiałach dla osób i podmiotów uczestniczących w projekcie, np.: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pl-PL" sz="2100" dirty="0"/>
              <a:t>zaświadczeniach, certyfikatach, zaproszeniach, materiałach informacyjnych, programach szkoleń i warsztatów,</a:t>
            </a:r>
          </a:p>
          <a:p>
            <a:pPr marL="457200" lvl="1" indent="0">
              <a:buNone/>
            </a:pPr>
            <a:endParaRPr lang="pl-PL" sz="2000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pl-PL" sz="2000" b="1" dirty="0"/>
              <a:t>produktach, sprzęcie, pojazdach, aparaturze itp., powstałych lub zakupionych w projekcie, poprzez umieszczenie na nich trwałych naklejek.</a:t>
            </a:r>
          </a:p>
        </p:txBody>
      </p:sp>
    </p:spTree>
    <p:extLst>
      <p:ext uri="{BB962C8B-B14F-4D97-AF65-F5344CB8AC3E}">
        <p14:creationId xmlns:p14="http://schemas.microsoft.com/office/powerpoint/2010/main" val="2498603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557213"/>
            <a:ext cx="8229600" cy="711547"/>
          </a:xfrm>
        </p:spPr>
        <p:txBody>
          <a:bodyPr/>
          <a:lstStyle/>
          <a:p>
            <a:r>
              <a:rPr lang="pl-PL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Obowiązki informacyjne</a:t>
            </a:r>
          </a:p>
        </p:txBody>
      </p:sp>
      <p:sp>
        <p:nvSpPr>
          <p:cNvPr id="146435" name="Rectangle 3"/>
          <p:cNvSpPr>
            <a:spLocks noGrp="1" noChangeArrowheads="1"/>
          </p:cNvSpPr>
          <p:nvPr>
            <p:ph idx="1"/>
          </p:nvPr>
        </p:nvSpPr>
        <p:spPr>
          <a:xfrm>
            <a:off x="590872" y="1916831"/>
            <a:ext cx="8229600" cy="3168353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q"/>
            </a:pPr>
            <a:endParaRPr lang="pl-PL" sz="2200" b="1" dirty="0"/>
          </a:p>
          <a:p>
            <a:pPr marL="0" indent="0">
              <a:buNone/>
            </a:pPr>
            <a:r>
              <a:rPr lang="pl-PL" sz="2400" b="1" dirty="0"/>
              <a:t>UWAGA:</a:t>
            </a:r>
          </a:p>
          <a:p>
            <a:pPr marL="0" indent="0">
              <a:buNone/>
            </a:pPr>
            <a:r>
              <a:rPr lang="pl-PL" sz="2400" dirty="0"/>
              <a:t>Oznaczenie nie musi pojawić się na dokumentach, których ze względu na ich specyfikę </a:t>
            </a:r>
            <a:r>
              <a:rPr lang="pl-PL" sz="2400" b="1" dirty="0"/>
              <a:t>nie można zmieniać i ingerować w ich wzory</a:t>
            </a:r>
            <a:r>
              <a:rPr lang="pl-PL" sz="2400" dirty="0"/>
              <a:t>, np. z powodu obowiązującego prawa</a:t>
            </a:r>
            <a:br>
              <a:rPr lang="pl-PL" sz="2400" dirty="0"/>
            </a:br>
            <a:r>
              <a:rPr lang="pl-PL" sz="2400" dirty="0"/>
              <a:t>(dokumenty księgowe, certyfikaty, świadectwa etc.). </a:t>
            </a:r>
          </a:p>
        </p:txBody>
      </p:sp>
    </p:spTree>
    <p:extLst>
      <p:ext uri="{BB962C8B-B14F-4D97-AF65-F5344CB8AC3E}">
        <p14:creationId xmlns:p14="http://schemas.microsoft.com/office/powerpoint/2010/main" val="2898700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557213"/>
            <a:ext cx="8229600" cy="711547"/>
          </a:xfrm>
        </p:spPr>
        <p:txBody>
          <a:bodyPr/>
          <a:lstStyle/>
          <a:p>
            <a:r>
              <a:rPr lang="pl-PL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Obowiązki informacyjne</a:t>
            </a:r>
          </a:p>
        </p:txBody>
      </p:sp>
      <p:sp>
        <p:nvSpPr>
          <p:cNvPr id="146435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1628800"/>
            <a:ext cx="8496944" cy="4968552"/>
          </a:xfrm>
        </p:spPr>
        <p:txBody>
          <a:bodyPr>
            <a:no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romanUcPeriod" startAt="2"/>
            </a:pPr>
            <a:r>
              <a:rPr lang="pl-PL" sz="2200" dirty="0"/>
              <a:t>Oznaczyć miejsce realizacji projektu przez umieszczenie tablicy informacyjnej lub </a:t>
            </a:r>
            <a:r>
              <a:rPr lang="pl-PL" sz="2200" b="1" dirty="0"/>
              <a:t>plakatu</a:t>
            </a:r>
            <a:r>
              <a:rPr lang="pl-PL" sz="2200" dirty="0"/>
              <a:t> – w zależności od całkowitego kosztu projektu.</a:t>
            </a:r>
          </a:p>
          <a:p>
            <a:pPr marL="514350" indent="-514350">
              <a:lnSpc>
                <a:spcPct val="150000"/>
              </a:lnSpc>
              <a:buFont typeface="+mj-lt"/>
              <a:buAutoNum type="romanUcPeriod" startAt="2"/>
            </a:pPr>
            <a:r>
              <a:rPr lang="pl-PL" sz="2200" dirty="0"/>
              <a:t>Umieścić opis projektu na oficjalnej </a:t>
            </a:r>
            <a:r>
              <a:rPr lang="pl-PL" sz="2200" b="1" dirty="0"/>
              <a:t>stronie internetowej</a:t>
            </a:r>
            <a:r>
              <a:rPr lang="pl-PL" sz="2200" dirty="0"/>
              <a:t>.</a:t>
            </a:r>
          </a:p>
          <a:p>
            <a:pPr marL="514350" indent="-514350">
              <a:lnSpc>
                <a:spcPct val="150000"/>
              </a:lnSpc>
              <a:buFont typeface="+mj-lt"/>
              <a:buAutoNum type="romanUcPeriod" startAt="2"/>
            </a:pPr>
            <a:r>
              <a:rPr lang="pl-PL" sz="2200" dirty="0"/>
              <a:t>Umieścić opis projektu w </a:t>
            </a:r>
            <a:r>
              <a:rPr lang="pl-PL" sz="2200" b="1" dirty="0"/>
              <a:t>mediach społecznościowych</a:t>
            </a:r>
            <a:r>
              <a:rPr lang="pl-PL" sz="2200" dirty="0"/>
              <a:t>.</a:t>
            </a:r>
          </a:p>
          <a:p>
            <a:pPr marL="514350" indent="-514350">
              <a:lnSpc>
                <a:spcPct val="150000"/>
              </a:lnSpc>
              <a:buFont typeface="+mj-lt"/>
              <a:buAutoNum type="romanUcPeriod" startAt="2"/>
            </a:pPr>
            <a:r>
              <a:rPr lang="pl-PL" sz="2200" dirty="0"/>
              <a:t>Dokumentować działania informacyjne i promocyjne prowadzone w projekcie, aby mieć dowód, że Twoje obowiązki w tym zakresie zostały zrealizowane.</a:t>
            </a:r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30233113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5" name="Rectangle 3"/>
          <p:cNvSpPr>
            <a:spLocks noGrp="1" noChangeArrowheads="1"/>
          </p:cNvSpPr>
          <p:nvPr>
            <p:ph idx="1"/>
          </p:nvPr>
        </p:nvSpPr>
        <p:spPr>
          <a:xfrm>
            <a:off x="468312" y="2204864"/>
            <a:ext cx="8352159" cy="4392488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pl-PL" sz="2200" dirty="0"/>
              <a:t>Twoje działania informacyjne i promocyjne </a:t>
            </a:r>
            <a:r>
              <a:rPr lang="pl-PL" sz="2200" b="1" dirty="0"/>
              <a:t>powinny odpowiadać wielkości projektu oraz brać pod uwagę jego cel i rodzaj, </a:t>
            </a:r>
            <a:br>
              <a:rPr lang="pl-PL" sz="2200" b="1" dirty="0"/>
            </a:br>
            <a:r>
              <a:rPr lang="pl-PL" sz="2200" b="1" dirty="0"/>
              <a:t>tzn. uwzględniać jego potrzeby informacyjne i promocyjne.</a:t>
            </a:r>
          </a:p>
          <a:p>
            <a:pPr marL="0" indent="0">
              <a:lnSpc>
                <a:spcPct val="150000"/>
              </a:lnSpc>
              <a:buNone/>
            </a:pPr>
            <a:endParaRPr lang="pl-PL" sz="2200" dirty="0"/>
          </a:p>
          <a:p>
            <a:pPr marL="0" indent="0">
              <a:lnSpc>
                <a:spcPct val="150000"/>
              </a:lnSpc>
              <a:buNone/>
            </a:pPr>
            <a:r>
              <a:rPr lang="pl-PL" sz="2200" dirty="0"/>
              <a:t>Jeśli poza zasadniczymi obowiązkami informacyjnymi i promocyjnymi, podejmiesz dodatkowe działania informacyjno-promocyjne, realizuj </a:t>
            </a:r>
            <a:br>
              <a:rPr lang="pl-PL" sz="2200" dirty="0"/>
            </a:br>
            <a:r>
              <a:rPr lang="pl-PL" sz="2200" b="1" dirty="0"/>
              <a:t>w pierwszej kolejności działania bezkosztowe i </a:t>
            </a:r>
            <a:r>
              <a:rPr lang="pl-PL" sz="2200" b="1" dirty="0" err="1"/>
              <a:t>niskokosztowe</a:t>
            </a:r>
            <a:r>
              <a:rPr lang="pl-PL" sz="2200" dirty="0"/>
              <a:t>.</a:t>
            </a:r>
            <a:endParaRPr lang="pl-PL" sz="2400" dirty="0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E6892FAF-400F-46B7-AC9D-64F30DB594B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557213"/>
            <a:ext cx="8229600" cy="711547"/>
          </a:xfrm>
        </p:spPr>
        <p:txBody>
          <a:bodyPr>
            <a:normAutofit fontScale="90000"/>
          </a:bodyPr>
          <a:lstStyle/>
          <a:p>
            <a:r>
              <a:rPr lang="pl-PL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Dodatkowe działania</a:t>
            </a:r>
            <a:br>
              <a:rPr lang="pl-PL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pl-PL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informacyjno-promocyjne?</a:t>
            </a:r>
          </a:p>
        </p:txBody>
      </p:sp>
    </p:spTree>
    <p:extLst>
      <p:ext uri="{BB962C8B-B14F-4D97-AF65-F5344CB8AC3E}">
        <p14:creationId xmlns:p14="http://schemas.microsoft.com/office/powerpoint/2010/main" val="627888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420888"/>
            <a:ext cx="8229600" cy="3527797"/>
          </a:xfrm>
        </p:spPr>
        <p:txBody>
          <a:bodyPr>
            <a:normAutofit/>
          </a:bodyPr>
          <a:lstStyle/>
          <a:p>
            <a:pPr marL="628650" indent="-628650">
              <a:buFont typeface="Wingdings 3" pitchFamily="18" charset="2"/>
              <a:buChar char="["/>
            </a:pPr>
            <a:r>
              <a:rPr lang="pl-PL" sz="2600" dirty="0"/>
              <a:t>działania informacyjne i promocyjne </a:t>
            </a:r>
            <a:r>
              <a:rPr lang="pl-PL" sz="2600" b="1" dirty="0"/>
              <a:t>są elementem realizacji projektów </a:t>
            </a:r>
            <a:r>
              <a:rPr lang="pl-PL" sz="2600" dirty="0"/>
              <a:t>dofinansowanych z Funduszy Europejskich.</a:t>
            </a:r>
          </a:p>
          <a:p>
            <a:pPr marL="0" indent="0">
              <a:buNone/>
            </a:pPr>
            <a:endParaRPr lang="pl-PL" sz="2600" dirty="0"/>
          </a:p>
          <a:p>
            <a:pPr marL="628650" indent="-628650">
              <a:buFont typeface="Wingdings 3" pitchFamily="18" charset="2"/>
              <a:buChar char="["/>
            </a:pPr>
            <a:r>
              <a:rPr lang="pl-PL" sz="2600" dirty="0"/>
              <a:t>Działania te są równie istotne, jak wszystkie pozostałe zaplanowane w projekcie i </a:t>
            </a:r>
            <a:r>
              <a:rPr lang="pl-PL" sz="2600" b="1" dirty="0"/>
              <a:t>podlegają kontroli</a:t>
            </a:r>
            <a:r>
              <a:rPr lang="pl-PL" sz="2600" dirty="0"/>
              <a:t>.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AFEE2697-4049-4D36-9BD0-07B44FD256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9512" y="260648"/>
            <a:ext cx="8856984" cy="1143000"/>
          </a:xfrm>
        </p:spPr>
        <p:txBody>
          <a:bodyPr>
            <a:normAutofit/>
          </a:bodyPr>
          <a:lstStyle/>
          <a:p>
            <a:r>
              <a:rPr lang="pl-PL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Dlaczego trzeba informować o projekcie?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557213"/>
            <a:ext cx="8229600" cy="711547"/>
          </a:xfrm>
        </p:spPr>
        <p:txBody>
          <a:bodyPr>
            <a:normAutofit fontScale="90000"/>
          </a:bodyPr>
          <a:lstStyle/>
          <a:p>
            <a:r>
              <a:rPr lang="pl-PL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Dodatkowe działania</a:t>
            </a:r>
            <a:br>
              <a:rPr lang="pl-PL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pl-PL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informacyjno-promocyjne?</a:t>
            </a:r>
          </a:p>
        </p:txBody>
      </p:sp>
      <p:sp>
        <p:nvSpPr>
          <p:cNvPr id="146435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1844824"/>
            <a:ext cx="8496944" cy="475252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l-PL" sz="2200" dirty="0"/>
              <a:t>Jako dodatkowe działania możesz:</a:t>
            </a:r>
          </a:p>
          <a:p>
            <a:r>
              <a:rPr lang="pl-PL" sz="2200" dirty="0"/>
              <a:t>przygotować dokumentację fotograficzną projektu i umieścić ją na swoich stronach internetowych;</a:t>
            </a:r>
          </a:p>
          <a:p>
            <a:r>
              <a:rPr lang="pl-PL" sz="2200" dirty="0"/>
              <a:t>podjąć działania w mediach społecznościowych wykraczające poza bieżące prowadzenie konta, np. konkursy, wydarzenia, działania angażujące Twoich klientów;</a:t>
            </a:r>
          </a:p>
          <a:p>
            <a:r>
              <a:rPr lang="pl-PL" sz="2200" dirty="0"/>
              <a:t>przygotować informację prasową i przekazać ją mediom, zorganizować wizytę studyjną dla mediów;</a:t>
            </a:r>
          </a:p>
          <a:p>
            <a:r>
              <a:rPr lang="pl-PL" sz="2200" dirty="0"/>
              <a:t>zaprezentować projekt na spotkaniach, konferencjach, targach branżowych, wydarzeniach promujących projekty unijne organizowanych przez instytucje;</a:t>
            </a:r>
          </a:p>
          <a:p>
            <a:r>
              <a:rPr lang="pl-PL" sz="2200" dirty="0"/>
              <a:t>porządnie uzupełnić opis oraz zdjęcia na stronie www.mapadotacji.pl.</a:t>
            </a:r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20232562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557213"/>
            <a:ext cx="8229600" cy="711547"/>
          </a:xfrm>
        </p:spPr>
        <p:txBody>
          <a:bodyPr/>
          <a:lstStyle/>
          <a:p>
            <a:r>
              <a:rPr lang="pl-PL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Nierekomendowana</a:t>
            </a:r>
            <a:r>
              <a:rPr lang="pl-PL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jest...</a:t>
            </a:r>
          </a:p>
        </p:txBody>
      </p:sp>
      <p:sp>
        <p:nvSpPr>
          <p:cNvPr id="146435" name="Rectangle 3"/>
          <p:cNvSpPr>
            <a:spLocks noGrp="1" noChangeArrowheads="1"/>
          </p:cNvSpPr>
          <p:nvPr>
            <p:ph idx="1"/>
          </p:nvPr>
        </p:nvSpPr>
        <p:spPr>
          <a:xfrm>
            <a:off x="107504" y="1700808"/>
            <a:ext cx="8856984" cy="4392488"/>
          </a:xfrm>
        </p:spPr>
        <p:txBody>
          <a:bodyPr>
            <a:normAutofit/>
          </a:bodyPr>
          <a:lstStyle/>
          <a:p>
            <a:r>
              <a:rPr lang="pl-PL" sz="21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Produkcja i dystrybucja </a:t>
            </a:r>
            <a:r>
              <a:rPr lang="pl-PL" sz="2100" b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gadżetów</a:t>
            </a:r>
            <a:r>
              <a:rPr lang="pl-PL" sz="21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do promocji projektów.</a:t>
            </a:r>
          </a:p>
          <a:p>
            <a:pPr lvl="1"/>
            <a:r>
              <a:rPr lang="pl-PL" sz="2100" dirty="0">
                <a:ea typeface="+mn-ea"/>
              </a:rPr>
              <a:t>Gadżet wykorzystać można tylko jako element </a:t>
            </a:r>
            <a:r>
              <a:rPr lang="pl-PL" sz="2100" b="1" dirty="0">
                <a:ea typeface="+mn-ea"/>
              </a:rPr>
              <a:t>wspierający</a:t>
            </a:r>
            <a:r>
              <a:rPr lang="pl-PL" sz="2100" dirty="0">
                <a:ea typeface="+mn-ea"/>
              </a:rPr>
              <a:t> inne </a:t>
            </a:r>
            <a:r>
              <a:rPr lang="pl-PL" sz="2000" dirty="0">
                <a:ea typeface="+mn-ea"/>
              </a:rPr>
              <a:t>działanie</a:t>
            </a:r>
            <a:r>
              <a:rPr lang="pl-PL" sz="21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lvl="1"/>
            <a:r>
              <a:rPr lang="pl-PL" sz="21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Należy dokonać takiej selekcji materiałów promocyjnych, aby były dobrze dopasowane do celu komunikacyjnego działania. </a:t>
            </a:r>
          </a:p>
          <a:p>
            <a:pPr lvl="1"/>
            <a:r>
              <a:rPr lang="pl-PL" sz="21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Jeśli uda się osiągnąć cel komunikacyjny </a:t>
            </a:r>
            <a:r>
              <a:rPr lang="pl-PL" sz="2100" b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bez korzystania z gadżetów</a:t>
            </a:r>
            <a:r>
              <a:rPr lang="pl-PL" sz="21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br>
              <a:rPr lang="pl-PL" sz="21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pl-PL" sz="21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 </a:t>
            </a:r>
            <a:r>
              <a:rPr lang="pl-PL" sz="2100" b="1" u="sng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należy z nich zrezygnować</a:t>
            </a:r>
            <a:r>
              <a:rPr lang="pl-PL" sz="21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lvl="1"/>
            <a:r>
              <a:rPr lang="pl-PL" sz="21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Wydatki na cele reprezentacyjne, których nie można jednoznacznie uznać za związane z promocją projektu, są niedozwolone.</a:t>
            </a:r>
          </a:p>
          <a:p>
            <a:endParaRPr lang="pl-PL" sz="2100" b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pl-PL" sz="21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Wszystkie oznaczenia </a:t>
            </a:r>
            <a:r>
              <a:rPr lang="pl-PL" sz="21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 przedmiotach służących promocji Funduszy Europejskich powinny być wykonane w sposób </a:t>
            </a:r>
            <a:r>
              <a:rPr lang="pl-PL" sz="2100" b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trwały, trudny do usunięcia</a:t>
            </a:r>
            <a:r>
              <a:rPr lang="pl-PL" sz="21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.</a:t>
            </a:r>
            <a:endParaRPr lang="pl-PL" sz="21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648"/>
            <a:ext cx="8229600" cy="855563"/>
          </a:xfrm>
        </p:spPr>
        <p:txBody>
          <a:bodyPr>
            <a:normAutofit fontScale="90000"/>
          </a:bodyPr>
          <a:lstStyle/>
          <a:p>
            <a:br>
              <a:rPr lang="pl-PL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pl-PL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Fundusze Europejskie dla Kujaw i Pomorza</a:t>
            </a:r>
            <a:endParaRPr lang="pl-PL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263B5836-1B45-443C-B4D6-8773522F73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8854" y="2052344"/>
            <a:ext cx="3672408" cy="1661764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6E0E342A-2811-409C-9833-BE7C53D8A9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5856" y="4238964"/>
            <a:ext cx="2438405" cy="1103378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05D5C0D0-F35C-478A-A563-7339BC4FEA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9508" y="4238964"/>
            <a:ext cx="2438405" cy="1103378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F92C4935-7764-4BB2-B17C-E5E247489E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1559" y="4269838"/>
            <a:ext cx="2438405" cy="1103378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648"/>
            <a:ext cx="8229600" cy="855563"/>
          </a:xfrm>
        </p:spPr>
        <p:txBody>
          <a:bodyPr>
            <a:normAutofit fontScale="90000"/>
          </a:bodyPr>
          <a:lstStyle/>
          <a:p>
            <a:br>
              <a:rPr lang="pl-PL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pl-PL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Fundusze Europejskie dla Kujaw i Pomorza</a:t>
            </a:r>
            <a:endParaRPr lang="pl-PL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689D1EC7-EACF-443F-BF33-AE7AFB073A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1831" y="1484784"/>
            <a:ext cx="3440338" cy="2743670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48CFA12A-E88B-42C4-A8AD-2B67D61E7B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5518" y="4584176"/>
            <a:ext cx="2438405" cy="1941580"/>
          </a:xfrm>
          <a:prstGeom prst="rect">
            <a:avLst/>
          </a:prstGeom>
        </p:spPr>
      </p:pic>
      <p:pic>
        <p:nvPicPr>
          <p:cNvPr id="4" name="Obraz 3">
            <a:extLst>
              <a:ext uri="{FF2B5EF4-FFF2-40B4-BE49-F238E27FC236}">
                <a16:creationId xmlns:a16="http://schemas.microsoft.com/office/drawing/2014/main" id="{8B59BDB4-A183-4C18-BA81-C7EC706CCE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2040" y="4581128"/>
            <a:ext cx="2438405" cy="1944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3494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16632"/>
            <a:ext cx="8229600" cy="855563"/>
          </a:xfrm>
        </p:spPr>
        <p:txBody>
          <a:bodyPr/>
          <a:lstStyle/>
          <a:p>
            <a:r>
              <a:rPr lang="pl-PL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Znak Funduszy Europejskich i UE – </a:t>
            </a:r>
            <a:r>
              <a:rPr lang="pl-PL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KOLOR i B/W</a:t>
            </a: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47673255-AF2C-4102-A074-B32791DFCA93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060848"/>
            <a:ext cx="8755740" cy="855563"/>
          </a:xfrm>
          <a:prstGeom prst="rect">
            <a:avLst/>
          </a:prstGeom>
        </p:spPr>
      </p:pic>
      <p:graphicFrame>
        <p:nvGraphicFramePr>
          <p:cNvPr id="2" name="Obiekt 1">
            <a:extLst>
              <a:ext uri="{FF2B5EF4-FFF2-40B4-BE49-F238E27FC236}">
                <a16:creationId xmlns:a16="http://schemas.microsoft.com/office/drawing/2014/main" id="{7294A948-D1E6-48E3-B7A2-F342A0677F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2157954"/>
              </p:ext>
            </p:extLst>
          </p:nvPr>
        </p:nvGraphicFramePr>
        <p:xfrm>
          <a:off x="1003540" y="3504431"/>
          <a:ext cx="7229475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" r:id="rId4" imgW="9587160" imgH="1130040" progId="">
                  <p:embed/>
                </p:oleObj>
              </mc:Choice>
              <mc:Fallback>
                <p:oleObj r:id="rId4" imgW="9587160" imgH="1130040" progId="">
                  <p:embed/>
                  <p:pic>
                    <p:nvPicPr>
                      <p:cNvPr id="2" name="Obiekt 1">
                        <a:extLst>
                          <a:ext uri="{FF2B5EF4-FFF2-40B4-BE49-F238E27FC236}">
                            <a16:creationId xmlns:a16="http://schemas.microsoft.com/office/drawing/2014/main" id="{7294A948-D1E6-48E3-B7A2-F342A0677F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03540" y="3504431"/>
                        <a:ext cx="7229475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584579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16632"/>
            <a:ext cx="8229600" cy="855563"/>
          </a:xfrm>
        </p:spPr>
        <p:txBody>
          <a:bodyPr/>
          <a:lstStyle/>
          <a:p>
            <a:r>
              <a:rPr lang="pl-PL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Znak Funduszy Europejskich i UE - </a:t>
            </a:r>
            <a:r>
              <a:rPr lang="pl-PL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plakat</a:t>
            </a: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04413826-44DA-4641-B969-B606186965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835" y="1124744"/>
            <a:ext cx="7132329" cy="5014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6971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16632"/>
            <a:ext cx="8229600" cy="855563"/>
          </a:xfrm>
        </p:spPr>
        <p:txBody>
          <a:bodyPr/>
          <a:lstStyle/>
          <a:p>
            <a:r>
              <a:rPr lang="pl-PL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Znak Funduszy Europejskich i UE - </a:t>
            </a:r>
            <a:r>
              <a:rPr lang="pl-PL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nalepki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700D0E11-B194-4DC6-8524-063B120A76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439" y="1052736"/>
            <a:ext cx="7689121" cy="5240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1730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85205"/>
            <a:ext cx="8229600" cy="855563"/>
          </a:xfrm>
        </p:spPr>
        <p:txBody>
          <a:bodyPr/>
          <a:lstStyle/>
          <a:p>
            <a:r>
              <a:rPr lang="pl-PL" sz="31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Co zrobić aby działania promocyjne były OK.?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467544" y="1988841"/>
            <a:ext cx="8229600" cy="3744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100" b="1" i="0" u="none" strike="noStrike" kern="0" cap="none" spc="0" normalizeH="0" baseline="0" noProof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Należy dokładnie poznać:</a:t>
            </a:r>
          </a:p>
          <a:p>
            <a:pPr algn="ctr"/>
            <a:r>
              <a:rPr lang="pl-PL" sz="3400" b="1" kern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Podręcznik wnioskodawcy i beneficjenta Funduszy Europejskich na lata 2021-2027 w zakresie informacji i promocji</a:t>
            </a:r>
            <a:endParaRPr lang="pl-PL" sz="3100" b="1" kern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/>
            <a:endParaRPr lang="pl-PL" sz="4800" b="1" kern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/>
            <a:r>
              <a:rPr lang="pl-PL" sz="4800" b="1" kern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funduszeeuropejskie.gov.pl</a:t>
            </a:r>
            <a:endParaRPr kumimoji="0" lang="pl-PL" sz="3100" b="1" i="0" u="none" strike="noStrike" kern="0" cap="none" spc="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3333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332657"/>
            <a:ext cx="8229600" cy="504056"/>
          </a:xfrm>
        </p:spPr>
        <p:txBody>
          <a:bodyPr>
            <a:normAutofit fontScale="90000"/>
          </a:bodyPr>
          <a:lstStyle/>
          <a:p>
            <a:r>
              <a:rPr lang="pl-PL" sz="31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Literatura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0357D356-EDCD-4BA8-8EB7-F9727337C5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7657" y="980728"/>
            <a:ext cx="4328685" cy="566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38483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332657"/>
            <a:ext cx="8229600" cy="504056"/>
          </a:xfrm>
        </p:spPr>
        <p:txBody>
          <a:bodyPr>
            <a:normAutofit fontScale="90000"/>
          </a:bodyPr>
          <a:lstStyle/>
          <a:p>
            <a:r>
              <a:rPr lang="pl-PL" sz="31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Literatura</a:t>
            </a: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DFF2236D-32A9-4C1A-BA66-630E7419DE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979" y="1484784"/>
            <a:ext cx="7258268" cy="46929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935997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5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1700212"/>
            <a:ext cx="8568951" cy="4897139"/>
          </a:xfrm>
        </p:spPr>
        <p:txBody>
          <a:bodyPr>
            <a:normAutofit fontScale="85000" lnSpcReduction="10000"/>
          </a:bodyPr>
          <a:lstStyle/>
          <a:p>
            <a:pPr marL="542925" indent="-542925">
              <a:lnSpc>
                <a:spcPct val="160000"/>
              </a:lnSpc>
              <a:buFont typeface="Wingdings 3" pitchFamily="18" charset="2"/>
              <a:buChar char="["/>
            </a:pPr>
            <a:r>
              <a:rPr lang="pl-PL" sz="2400" dirty="0"/>
              <a:t>Unia Europejska wymaga informowania </a:t>
            </a:r>
            <a:r>
              <a:rPr lang="pl-PL" sz="2400" b="1" dirty="0"/>
              <a:t>opinii publicznej </a:t>
            </a:r>
            <a:r>
              <a:rPr lang="pl-PL" sz="2400" dirty="0"/>
              <a:t>oraz </a:t>
            </a:r>
            <a:r>
              <a:rPr lang="pl-PL" sz="2400" b="1" dirty="0"/>
              <a:t>osób i podmiotów uczestniczących w projekcie</a:t>
            </a:r>
            <a:r>
              <a:rPr lang="pl-PL" sz="2400" dirty="0"/>
              <a:t> o tym, że realizacja danego przedsięwzięcia była możliwe m.in. dzięki unijnej pomocy.</a:t>
            </a:r>
          </a:p>
          <a:p>
            <a:pPr marL="542925" indent="-542925">
              <a:lnSpc>
                <a:spcPct val="160000"/>
              </a:lnSpc>
              <a:buFont typeface="Wingdings 3" pitchFamily="18" charset="2"/>
              <a:buChar char="["/>
            </a:pPr>
            <a:r>
              <a:rPr lang="pl-PL" sz="2400" dirty="0"/>
              <a:t>Jako </a:t>
            </a:r>
            <a:r>
              <a:rPr lang="pl-PL" sz="2400" b="1" dirty="0"/>
              <a:t>Beneficjent</a:t>
            </a:r>
            <a:r>
              <a:rPr lang="pl-PL" sz="2400" dirty="0"/>
              <a:t> realizujący przedsięwzięcie współfinansowane z funduszy europejskich </a:t>
            </a:r>
            <a:r>
              <a:rPr lang="pl-PL" sz="2400" b="1" dirty="0"/>
              <a:t>jesteś istotnym uczestnikiem tego procesu</a:t>
            </a:r>
            <a:r>
              <a:rPr lang="pl-PL" sz="2400" dirty="0"/>
              <a:t>. </a:t>
            </a:r>
          </a:p>
          <a:p>
            <a:pPr marL="542925" indent="-542925">
              <a:lnSpc>
                <a:spcPct val="160000"/>
              </a:lnSpc>
              <a:buFont typeface="Wingdings 3" pitchFamily="18" charset="2"/>
              <a:buChar char="["/>
            </a:pPr>
            <a:r>
              <a:rPr lang="pl-PL" sz="2400" dirty="0"/>
              <a:t>Realizując swój projekt, </a:t>
            </a:r>
            <a:r>
              <a:rPr lang="pl-PL" sz="2400" b="1" dirty="0"/>
              <a:t>bierzesz udział w komunikacji Funduszy Europejskich w Polsce</a:t>
            </a:r>
            <a:r>
              <a:rPr lang="pl-PL" sz="2400" dirty="0"/>
              <a:t>.</a:t>
            </a:r>
          </a:p>
          <a:p>
            <a:pPr marL="542925" indent="-542925">
              <a:lnSpc>
                <a:spcPct val="160000"/>
              </a:lnSpc>
              <a:buFont typeface="Wingdings 3" pitchFamily="18" charset="2"/>
              <a:buChar char="["/>
            </a:pPr>
            <a:r>
              <a:rPr lang="pl-PL" sz="2400" dirty="0"/>
              <a:t>Ważne jest, aby działania komunikacyjne realizować dobrze i efektywnie, bo składają się one na postrzeganie Funduszy Europejskich, a tym samym Unii Europejskiej.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9D648B33-5B4B-4A24-B78A-EA202EB62E3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9512" y="260648"/>
            <a:ext cx="8856984" cy="1143000"/>
          </a:xfrm>
        </p:spPr>
        <p:txBody>
          <a:bodyPr>
            <a:normAutofit/>
          </a:bodyPr>
          <a:lstStyle/>
          <a:p>
            <a:r>
              <a:rPr lang="pl-PL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Dlaczego trzeba informować o projekcie?</a:t>
            </a:r>
          </a:p>
        </p:txBody>
      </p:sp>
    </p:spTree>
    <p:extLst>
      <p:ext uri="{BB962C8B-B14F-4D97-AF65-F5344CB8AC3E}">
        <p14:creationId xmlns:p14="http://schemas.microsoft.com/office/powerpoint/2010/main" val="172253821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71700" y="238125"/>
            <a:ext cx="4800600" cy="638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71414"/>
            <a:ext cx="6728710" cy="6643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71700" y="238918"/>
            <a:ext cx="4800600" cy="638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07077607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FB246579-6F72-43C2-BDF2-979C83FBE5AE}"/>
              </a:ext>
            </a:extLst>
          </p:cNvPr>
          <p:cNvSpPr/>
          <p:nvPr/>
        </p:nvSpPr>
        <p:spPr>
          <a:xfrm>
            <a:off x="524061" y="5445224"/>
            <a:ext cx="81003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dirty="0"/>
              <a:t>https://www.funduszeeuropejskie.gov.pl/prosty_jezyk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54A767FF-9BCD-4DE4-A834-E6CDD8059E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804" y="260648"/>
            <a:ext cx="8100392" cy="4503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82887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FB246579-6F72-43C2-BDF2-979C83FBE5AE}"/>
              </a:ext>
            </a:extLst>
          </p:cNvPr>
          <p:cNvSpPr/>
          <p:nvPr/>
        </p:nvSpPr>
        <p:spPr>
          <a:xfrm>
            <a:off x="597157" y="6093296"/>
            <a:ext cx="81003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dirty="0"/>
              <a:t>https://www.funduszeeuropejskie.gov.pl/prosty_jezyk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8FA668A8-780B-4ACD-9A5E-E165619B44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1880" y="492249"/>
            <a:ext cx="5075179" cy="5468266"/>
          </a:xfrm>
          <a:prstGeom prst="rect">
            <a:avLst/>
          </a:prstGeom>
        </p:spPr>
      </p:pic>
      <p:sp>
        <p:nvSpPr>
          <p:cNvPr id="5" name="Prostokąt 4">
            <a:extLst>
              <a:ext uri="{FF2B5EF4-FFF2-40B4-BE49-F238E27FC236}">
                <a16:creationId xmlns:a16="http://schemas.microsoft.com/office/drawing/2014/main" id="{17F87FC1-F1D0-41AB-8325-49750EA28B99}"/>
              </a:ext>
            </a:extLst>
          </p:cNvPr>
          <p:cNvSpPr/>
          <p:nvPr/>
        </p:nvSpPr>
        <p:spPr>
          <a:xfrm>
            <a:off x="597157" y="836712"/>
            <a:ext cx="344036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200" dirty="0">
                <a:solidFill>
                  <a:srgbClr val="002060"/>
                </a:solidFill>
                <a:latin typeface="Ubuntu Medium" panose="020B0604030602030204" pitchFamily="34" charset="0"/>
              </a:rPr>
              <a:t>Poznaj zasady prostego języka</a:t>
            </a:r>
            <a:endParaRPr lang="pl-PL" sz="3200" b="0" i="0" dirty="0">
              <a:solidFill>
                <a:srgbClr val="002060"/>
              </a:solidFill>
              <a:effectLst/>
              <a:latin typeface="Ubuntu Medium" panose="020B06040306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567922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373867"/>
            <a:ext cx="8056341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ole tekstowe 5"/>
          <p:cNvSpPr txBox="1"/>
          <p:nvPr/>
        </p:nvSpPr>
        <p:spPr>
          <a:xfrm>
            <a:off x="683568" y="4326195"/>
            <a:ext cx="7920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facebook.com/</a:t>
            </a:r>
            <a:r>
              <a:rPr lang="pl-PL" sz="4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wuptorun</a:t>
            </a:r>
            <a:endParaRPr lang="pl-PL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341151" y="1844824"/>
            <a:ext cx="8461697" cy="9302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160" tIns="46080" rIns="92160" bIns="46080" anchor="ctr"/>
          <a:lstStyle/>
          <a:p>
            <a:pPr algn="ctr" defTabSz="449263">
              <a:lnSpc>
                <a:spcPct val="89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pl-PL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Franklin Gothic Book" pitchFamily="34" charset="0"/>
                <a:ea typeface="ＭＳ Ｐゴシック" pitchFamily="30" charset="-128"/>
              </a:rPr>
              <a:t>D</a:t>
            </a:r>
            <a:r>
              <a:rPr lang="en-GB" sz="4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Franklin Gothic Book" pitchFamily="34" charset="0"/>
                <a:ea typeface="ＭＳ Ｐゴシック" pitchFamily="30" charset="-128"/>
              </a:rPr>
              <a:t>ziękuję</a:t>
            </a:r>
            <a:r>
              <a:rPr lang="en-GB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Franklin Gothic Book" pitchFamily="34" charset="0"/>
                <a:ea typeface="ＭＳ Ｐゴシック" pitchFamily="30" charset="-128"/>
              </a:rPr>
              <a:t> </a:t>
            </a:r>
            <a:r>
              <a:rPr lang="en-GB" sz="4800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Franklin Gothic Book" pitchFamily="34" charset="0"/>
                <a:ea typeface="ＭＳ Ｐゴシック" pitchFamily="30" charset="-128"/>
              </a:rPr>
              <a:t>za</a:t>
            </a:r>
            <a:r>
              <a:rPr lang="pl-PL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Franklin Gothic Book" pitchFamily="34" charset="0"/>
                <a:ea typeface="ＭＳ Ｐゴシック" pitchFamily="30" charset="-128"/>
              </a:rPr>
              <a:t> uwagę</a:t>
            </a:r>
          </a:p>
        </p:txBody>
      </p:sp>
      <p:sp>
        <p:nvSpPr>
          <p:cNvPr id="7" name="Prostokąt 6"/>
          <p:cNvSpPr/>
          <p:nvPr/>
        </p:nvSpPr>
        <p:spPr>
          <a:xfrm>
            <a:off x="2017873" y="3284984"/>
            <a:ext cx="4929188" cy="305077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449263" fontAlgn="auto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pl-PL" sz="28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  <a:ea typeface="ＭＳ Ｐゴシック" pitchFamily="30" charset="-128"/>
              </a:rPr>
              <a:t>Maciej Smolarek</a:t>
            </a:r>
          </a:p>
          <a:p>
            <a:pPr algn="ctr" defTabSz="449263" fontAlgn="auto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pl-PL" sz="2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3333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charset="0"/>
              <a:ea typeface="ＭＳ Ｐゴシック" pitchFamily="30" charset="-128"/>
            </a:endParaRPr>
          </a:p>
          <a:p>
            <a:pPr algn="ctr" defTabSz="449263" fontAlgn="auto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pl-PL" sz="28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  <a:ea typeface="ＭＳ Ｐゴシック" pitchFamily="30" charset="-128"/>
              </a:rPr>
              <a:t>promocjaefs@wup.torun.pl</a:t>
            </a:r>
          </a:p>
          <a:p>
            <a:pPr algn="ctr" defTabSz="449263" fontAlgn="auto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pl-PL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3333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charset="0"/>
              <a:ea typeface="ＭＳ Ｐゴシック" pitchFamily="30" charset="-128"/>
            </a:endParaRPr>
          </a:p>
          <a:p>
            <a:pPr algn="ctr" defTabSz="449263" fontAlgn="auto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pl-PL" sz="24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  <a:ea typeface="ＭＳ Ｐゴシック" pitchFamily="30" charset="-128"/>
              </a:rPr>
              <a:t>tel. 56 669 39 </a:t>
            </a:r>
            <a:r>
              <a:rPr lang="pl-PL" sz="2400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  <a:ea typeface="ＭＳ Ｐゴシック" pitchFamily="30" charset="-128"/>
              </a:rPr>
              <a:t>39</a:t>
            </a:r>
            <a:endParaRPr lang="pl-PL" sz="24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3333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charset="0"/>
              <a:ea typeface="ＭＳ Ｐゴシック" pitchFamily="30" charset="-128"/>
            </a:endParaRPr>
          </a:p>
          <a:p>
            <a:pPr algn="ctr" defTabSz="449263" fontAlgn="auto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pl-PL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3333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charset="0"/>
              <a:ea typeface="ＭＳ Ｐゴシック" pitchFamily="30" charset="-128"/>
            </a:endParaRPr>
          </a:p>
          <a:p>
            <a:pPr algn="ctr" defTabSz="449263" fontAlgn="auto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pl-PL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3333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charset="0"/>
              <a:ea typeface="ＭＳ Ｐゴシック" pitchFamily="30" charset="-128"/>
            </a:endParaRPr>
          </a:p>
          <a:p>
            <a:pPr algn="ctr" defTabSz="449263" fontAlgn="auto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pl-PL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3333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ea typeface="ＭＳ Ｐゴシック" pitchFamily="30" charset="-128"/>
            </a:endParaRPr>
          </a:p>
          <a:p>
            <a:pPr algn="ctr" defTabSz="449263" fontAlgn="auto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pl-PL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  <a:ea typeface="ＭＳ Ｐゴシック" pitchFamily="30" charset="-128"/>
              </a:rPr>
              <a:t>Wojewódzki Urząd Pracy</a:t>
            </a:r>
          </a:p>
          <a:p>
            <a:pPr algn="ctr" defTabSz="449263" fontAlgn="auto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pl-PL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charset="0"/>
                <a:ea typeface="ＭＳ Ｐゴシック" pitchFamily="30" charset="-128"/>
              </a:rPr>
              <a:t>w Toruniu</a:t>
            </a:r>
            <a:endParaRPr lang="en-GB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3333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charset="0"/>
              <a:ea typeface="ＭＳ Ｐゴシック" pitchFamily="30" charset="-128"/>
            </a:endParaRPr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3BAB7948-C987-443B-BD9C-8C0F5C2DC53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073" y="332656"/>
            <a:ext cx="8597853" cy="81601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557213"/>
            <a:ext cx="8229600" cy="711547"/>
          </a:xfrm>
        </p:spPr>
        <p:txBody>
          <a:bodyPr/>
          <a:lstStyle/>
          <a:p>
            <a:r>
              <a:rPr lang="pl-PL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Kiedy powstaje obowiązek informowania?</a:t>
            </a:r>
          </a:p>
        </p:txBody>
      </p:sp>
      <p:sp>
        <p:nvSpPr>
          <p:cNvPr id="146435" name="Rectangle 3"/>
          <p:cNvSpPr>
            <a:spLocks noGrp="1" noChangeArrowheads="1"/>
          </p:cNvSpPr>
          <p:nvPr>
            <p:ph idx="1"/>
          </p:nvPr>
        </p:nvSpPr>
        <p:spPr>
          <a:xfrm>
            <a:off x="348803" y="1844824"/>
            <a:ext cx="8446393" cy="4455963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pl-PL" sz="2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Każdy beneficjent ma obowiązek informowania o projekcie </a:t>
            </a:r>
            <a:r>
              <a:rPr lang="pl-PL" sz="22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od momentu uzyskania </a:t>
            </a:r>
            <a:r>
              <a:rPr lang="pl-PL" sz="2200" b="1" dirty="0"/>
              <a:t>dofinansowania - podpisania umowy o dofinansowanie, do końca realizacji projektu lub do końca okresu trwałości projektu, który został określony w umowie.</a:t>
            </a:r>
          </a:p>
          <a:p>
            <a:pPr>
              <a:lnSpc>
                <a:spcPct val="150000"/>
              </a:lnSpc>
            </a:pPr>
            <a:r>
              <a:rPr lang="pl-PL" sz="2200" b="1" dirty="0"/>
              <a:t>W tym okresie trzeba wypełniać obowiązki, jakie masz zapisane w umowie o dofinansowanie i stosować zasady opisane w Podręczniku wnioskodawcy i beneficjenta Funduszy Europejskich na lata 2021-2027 w zakresie informacji i promocji.</a:t>
            </a:r>
            <a:endParaRPr lang="pl-PL" sz="2200" b="1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ct val="150000"/>
              </a:lnSpc>
            </a:pPr>
            <a:r>
              <a:rPr lang="pl-PL" sz="2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zasady promocji należy uwzględnić już </a:t>
            </a:r>
            <a:r>
              <a:rPr lang="pl-PL" sz="2200" b="1" i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 momencie przygotowania wniosku </a:t>
            </a:r>
            <a:r>
              <a:rPr lang="pl-PL" sz="22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 dofinansowanie</a:t>
            </a:r>
            <a:r>
              <a:rPr lang="pl-PL" sz="2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557213"/>
            <a:ext cx="8229600" cy="711547"/>
          </a:xfrm>
        </p:spPr>
        <p:txBody>
          <a:bodyPr>
            <a:normAutofit fontScale="90000"/>
          </a:bodyPr>
          <a:lstStyle/>
          <a:p>
            <a:r>
              <a:rPr lang="pl-PL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Co się stanie jak nie spełnię</a:t>
            </a:r>
            <a:br>
              <a:rPr lang="pl-PL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pl-PL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obowiązków informacyjnych?</a:t>
            </a:r>
          </a:p>
        </p:txBody>
      </p:sp>
      <p:sp>
        <p:nvSpPr>
          <p:cNvPr id="146435" name="Rectangle 3"/>
          <p:cNvSpPr>
            <a:spLocks noGrp="1" noChangeArrowheads="1"/>
          </p:cNvSpPr>
          <p:nvPr>
            <p:ph idx="1"/>
          </p:nvPr>
        </p:nvSpPr>
        <p:spPr>
          <a:xfrm>
            <a:off x="348803" y="2132856"/>
            <a:ext cx="8543677" cy="4167931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pl-PL" sz="2200" dirty="0"/>
              <a:t>W sytuacji </a:t>
            </a:r>
            <a:r>
              <a:rPr lang="pl-PL" sz="2200" b="1" dirty="0"/>
              <a:t>gdy nie wywiążesz się z podstawowych obowiązków informacyjnych i promocyjnych</a:t>
            </a:r>
            <a:r>
              <a:rPr lang="pl-PL" sz="2200" dirty="0"/>
              <a:t>, instytucja udzielająca dofinansowania zobowiąże Cię do </a:t>
            </a:r>
            <a:r>
              <a:rPr lang="pl-PL" sz="2200" b="1" dirty="0"/>
              <a:t>działań zaradczych</a:t>
            </a:r>
            <a:r>
              <a:rPr lang="pl-PL" sz="2200" dirty="0"/>
              <a:t>.</a:t>
            </a:r>
          </a:p>
          <a:p>
            <a:pPr>
              <a:lnSpc>
                <a:spcPct val="150000"/>
              </a:lnSpc>
            </a:pPr>
            <a:r>
              <a:rPr lang="pl-PL" sz="2200" dirty="0"/>
              <a:t>Jeśli nie zrealizujesz tych działań, może dojść do </a:t>
            </a:r>
            <a:r>
              <a:rPr lang="pl-PL" sz="2200" b="1" dirty="0"/>
              <a:t>pomniejszenia dofinansowania projektu</a:t>
            </a:r>
            <a:r>
              <a:rPr lang="pl-PL" sz="2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252414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5405"/>
            <a:ext cx="8229600" cy="1287611"/>
          </a:xfrm>
        </p:spPr>
        <p:txBody>
          <a:bodyPr>
            <a:noAutofit/>
          </a:bodyPr>
          <a:lstStyle/>
          <a:p>
            <a:r>
              <a:rPr lang="pl-PL" sz="4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Jak zaplanować promocję projektu?</a:t>
            </a:r>
          </a:p>
        </p:txBody>
      </p:sp>
    </p:spTree>
    <p:extLst>
      <p:ext uri="{BB962C8B-B14F-4D97-AF65-F5344CB8AC3E}">
        <p14:creationId xmlns:p14="http://schemas.microsoft.com/office/powerpoint/2010/main" val="18964136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557213"/>
            <a:ext cx="8229600" cy="711547"/>
          </a:xfrm>
        </p:spPr>
        <p:txBody>
          <a:bodyPr/>
          <a:lstStyle/>
          <a:p>
            <a:r>
              <a:rPr lang="pl-PL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Promocja a rekrutacja</a:t>
            </a:r>
          </a:p>
        </p:txBody>
      </p:sp>
      <p:sp>
        <p:nvSpPr>
          <p:cNvPr id="146435" name="Rectangle 3"/>
          <p:cNvSpPr>
            <a:spLocks noGrp="1" noChangeArrowheads="1"/>
          </p:cNvSpPr>
          <p:nvPr>
            <p:ph idx="1"/>
          </p:nvPr>
        </p:nvSpPr>
        <p:spPr>
          <a:xfrm>
            <a:off x="107504" y="1700808"/>
            <a:ext cx="8856984" cy="439248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pl-PL" sz="21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Informacja i promocja projektu jest punktem wyjścia do optymalnej rekrutacji uczestników projektu.</a:t>
            </a:r>
            <a:endParaRPr lang="pl-PL" sz="2100" b="1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>
              <a:lnSpc>
                <a:spcPct val="150000"/>
              </a:lnSpc>
            </a:pPr>
            <a:r>
              <a:rPr lang="pl-PL" sz="2100" dirty="0"/>
              <a:t>Działania komunikacyjne muszą być skierowane w szczególności </a:t>
            </a:r>
            <a:r>
              <a:rPr lang="pl-PL" sz="2100" b="1" dirty="0"/>
              <a:t>do precyzyjnie scharakteryzowanej grupy docelowej projektu</a:t>
            </a:r>
            <a:r>
              <a:rPr lang="pl-PL" sz="2100" dirty="0"/>
              <a:t>.</a:t>
            </a:r>
          </a:p>
          <a:p>
            <a:pPr>
              <a:lnSpc>
                <a:spcPct val="150000"/>
              </a:lnSpc>
            </a:pPr>
            <a:r>
              <a:rPr lang="pl-PL" sz="2100" dirty="0"/>
              <a:t>Dla prawidłowej komunikacji z potencjalnymi uczestnikami projektu niezbędne jest … poznanie naszego odbiorcy i otoczenia w którym żyje.</a:t>
            </a:r>
          </a:p>
          <a:p>
            <a:pPr>
              <a:lnSpc>
                <a:spcPct val="150000"/>
              </a:lnSpc>
            </a:pPr>
            <a:r>
              <a:rPr lang="pl-PL" sz="21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Działania komunikacyjne</a:t>
            </a:r>
            <a:r>
              <a:rPr lang="pl-PL" sz="2100" dirty="0"/>
              <a:t> muszą być realizowane w taki sposób, aby nikogo nie dyskryminować oraz nie ograniczać nikomu dostępu do informacji.</a:t>
            </a:r>
            <a:endParaRPr lang="pl-PL" sz="21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10732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251520" y="332656"/>
          <a:ext cx="8640960" cy="6381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467544" y="476672"/>
            <a:ext cx="8424936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just" eaLnBrk="0" hangingPunct="0">
              <a:buClr>
                <a:srgbClr val="0000FF"/>
              </a:buClr>
              <a:defRPr/>
            </a:pPr>
            <a:r>
              <a:rPr lang="pl-PL" sz="19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ＭＳ Ｐゴシック" pitchFamily="30" charset="-128"/>
              </a:rPr>
              <a:t>Interesariusze projektu </a:t>
            </a:r>
            <a:r>
              <a:rPr lang="pl-PL" altLang="ko-KR" sz="1900" dirty="0">
                <a:latin typeface="+mn-lt"/>
                <a:ea typeface="굴림" pitchFamily="30" charset="-127"/>
              </a:rPr>
              <a:t>- pomimo często trudnego do zauważenia na pierwszy rzut oka związku z projektem, mogą w dużym stopniu przyczynić się do jego </a:t>
            </a:r>
            <a:r>
              <a:rPr lang="pl-PL" altLang="ko-KR" sz="19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ＭＳ Ｐゴシック" pitchFamily="30" charset="-128"/>
              </a:rPr>
              <a:t>sukcesu</a:t>
            </a:r>
            <a:r>
              <a:rPr lang="pl-PL" altLang="ko-KR" sz="19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n-lt"/>
                <a:ea typeface="굴림" pitchFamily="30" charset="-127"/>
              </a:rPr>
              <a:t> </a:t>
            </a:r>
            <a:r>
              <a:rPr lang="pl-PL" altLang="ko-KR" sz="1900" dirty="0">
                <a:latin typeface="+mn-lt"/>
                <a:ea typeface="굴림" pitchFamily="30" charset="-127"/>
              </a:rPr>
              <a:t>lub </a:t>
            </a:r>
            <a:r>
              <a:rPr lang="pl-PL" altLang="ko-KR" sz="19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n-lt"/>
                <a:ea typeface="굴림" pitchFamily="30" charset="-127"/>
              </a:rPr>
              <a:t>porażki</a:t>
            </a:r>
            <a:r>
              <a:rPr lang="pl-PL" altLang="ko-KR" sz="1900" dirty="0">
                <a:latin typeface="+mn-lt"/>
                <a:ea typeface="굴림" pitchFamily="30" charset="-127"/>
              </a:rPr>
              <a:t>.</a:t>
            </a:r>
          </a:p>
          <a:p>
            <a:pPr algn="just" eaLnBrk="0" hangingPunct="0">
              <a:buClr>
                <a:srgbClr val="0000FF"/>
              </a:buClr>
              <a:buFont typeface="Webdings" pitchFamily="18" charset="2"/>
              <a:buNone/>
              <a:defRPr/>
            </a:pPr>
            <a:endParaRPr lang="pl-PL" sz="190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pitchFamily="3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102353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 txBox="1">
            <a:spLocks noChangeArrowheads="1"/>
          </p:cNvSpPr>
          <p:nvPr/>
        </p:nvSpPr>
        <p:spPr bwMode="auto">
          <a:xfrm>
            <a:off x="285750" y="1714500"/>
            <a:ext cx="8715375" cy="464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defRPr/>
            </a:pPr>
            <a:endParaRPr lang="pl-PL" sz="2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ＭＳ Ｐゴシック" pitchFamily="30" charset="-128"/>
            </a:endParaRPr>
          </a:p>
        </p:txBody>
      </p:sp>
      <p:sp>
        <p:nvSpPr>
          <p:cNvPr id="8195" name="Symbol zastępczy numeru slajdu 8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49DD65A-F69E-4955-A283-4D0C98C74078}" type="slidenum">
              <a:rPr lang="pl-PL" smtClean="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rPr>
              <a:pPr/>
              <a:t>9</a:t>
            </a:fld>
            <a:endParaRPr lang="pl-PL">
              <a:solidFill>
                <a:schemeClr val="tx1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graphicFrame>
        <p:nvGraphicFramePr>
          <p:cNvPr id="8" name="Diagram 7"/>
          <p:cNvGraphicFramePr/>
          <p:nvPr/>
        </p:nvGraphicFramePr>
        <p:xfrm>
          <a:off x="755576" y="1196752"/>
          <a:ext cx="7920880" cy="5128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Title 1"/>
          <p:cNvSpPr txBox="1">
            <a:spLocks/>
          </p:cNvSpPr>
          <p:nvPr/>
        </p:nvSpPr>
        <p:spPr>
          <a:xfrm>
            <a:off x="251520" y="1412776"/>
            <a:ext cx="864096" cy="4608512"/>
          </a:xfrm>
          <a:prstGeom prst="rect">
            <a:avLst/>
          </a:prstGeom>
        </p:spPr>
        <p:txBody>
          <a:bodyPr vert="vert270"/>
          <a:lstStyle/>
          <a:p>
            <a:pPr algn="ctr">
              <a:defRPr/>
            </a:pPr>
            <a:r>
              <a:rPr lang="pl-PL" sz="4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ＭＳ Ｐゴシック" pitchFamily="30" charset="-128"/>
                <a:cs typeface="+mj-cs"/>
              </a:rPr>
              <a:t>Strategia „6M”</a:t>
            </a:r>
            <a:endParaRPr lang="en-US" sz="4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ＭＳ Ｐゴシック" pitchFamily="30" charset="-128"/>
              <a:cs typeface="+mj-cs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467544" y="125165"/>
            <a:ext cx="8229600" cy="711547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3600" b="1" i="0" u="none" strike="noStrike" kern="0" cap="none" spc="0" normalizeH="0" baseline="0" noProof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Planowanie promocji</a:t>
            </a:r>
          </a:p>
        </p:txBody>
      </p:sp>
    </p:spTree>
    <p:extLst>
      <p:ext uri="{BB962C8B-B14F-4D97-AF65-F5344CB8AC3E}">
        <p14:creationId xmlns:p14="http://schemas.microsoft.com/office/powerpoint/2010/main" val="3974597574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9743</TotalTime>
  <Words>1290</Words>
  <Application>Microsoft Office PowerPoint</Application>
  <PresentationFormat>Pokaz na ekranie (4:3)</PresentationFormat>
  <Paragraphs>150</Paragraphs>
  <Slides>35</Slides>
  <Notes>2</Notes>
  <HiddenSlides>0</HiddenSlides>
  <MMClips>0</MMClips>
  <ScaleCrop>false</ScaleCrop>
  <HeadingPairs>
    <vt:vector size="8" baseType="variant">
      <vt:variant>
        <vt:lpstr>Używane czcionki</vt:lpstr>
      </vt:variant>
      <vt:variant>
        <vt:i4>12</vt:i4>
      </vt:variant>
      <vt:variant>
        <vt:lpstr>Motyw</vt:lpstr>
      </vt:variant>
      <vt:variant>
        <vt:i4>1</vt:i4>
      </vt:variant>
      <vt:variant>
        <vt:lpstr>Osadzone serwery OLE</vt:lpstr>
      </vt:variant>
      <vt:variant>
        <vt:i4>0</vt:i4>
      </vt:variant>
      <vt:variant>
        <vt:lpstr>Tytuły slajdów</vt:lpstr>
      </vt:variant>
      <vt:variant>
        <vt:i4>35</vt:i4>
      </vt:variant>
    </vt:vector>
  </HeadingPairs>
  <TitlesOfParts>
    <vt:vector size="48" baseType="lpstr">
      <vt:lpstr>굴림</vt:lpstr>
      <vt:lpstr>ＭＳ Ｐゴシック</vt:lpstr>
      <vt:lpstr>Arial</vt:lpstr>
      <vt:lpstr>Arial Narrow</vt:lpstr>
      <vt:lpstr>Calibri</vt:lpstr>
      <vt:lpstr>Courier New</vt:lpstr>
      <vt:lpstr>Franklin Gothic Book</vt:lpstr>
      <vt:lpstr>Times New Roman</vt:lpstr>
      <vt:lpstr>Ubuntu Medium</vt:lpstr>
      <vt:lpstr>Webdings</vt:lpstr>
      <vt:lpstr>Wingdings</vt:lpstr>
      <vt:lpstr>Wingdings 3</vt:lpstr>
      <vt:lpstr>Motyw pakietu Office</vt:lpstr>
      <vt:lpstr>Prezentacja programu PowerPoint</vt:lpstr>
      <vt:lpstr>Dlaczego trzeba informować o projekcie?</vt:lpstr>
      <vt:lpstr>Dlaczego trzeba informować o projekcie?</vt:lpstr>
      <vt:lpstr>Kiedy powstaje obowiązek informowania?</vt:lpstr>
      <vt:lpstr>Co się stanie jak nie spełnię obowiązków informacyjnych?</vt:lpstr>
      <vt:lpstr>Jak zaplanować promocję projektu?</vt:lpstr>
      <vt:lpstr>Promocja a rekrutacja</vt:lpstr>
      <vt:lpstr>Prezentacja programu PowerPoint</vt:lpstr>
      <vt:lpstr>Prezentacja programu PowerPoint</vt:lpstr>
      <vt:lpstr>Tytuł i opis projektu to Twoja wizytówka</vt:lpstr>
      <vt:lpstr>Wizytówka projektu</vt:lpstr>
      <vt:lpstr>Wizytówka projektu</vt:lpstr>
      <vt:lpstr>Opis projektu</vt:lpstr>
      <vt:lpstr>Jakie obowiązki  informacyjne i promocyjne czekają Cię po podpisaniu umowy?</vt:lpstr>
      <vt:lpstr>Obowiązki informacyjne</vt:lpstr>
      <vt:lpstr>Obowiązki informacyjne</vt:lpstr>
      <vt:lpstr>Obowiązki informacyjne</vt:lpstr>
      <vt:lpstr>Obowiązki informacyjne</vt:lpstr>
      <vt:lpstr>Dodatkowe działania informacyjno-promocyjne?</vt:lpstr>
      <vt:lpstr>Dodatkowe działania informacyjno-promocyjne?</vt:lpstr>
      <vt:lpstr>Nierekomendowana jest...</vt:lpstr>
      <vt:lpstr> Fundusze Europejskie dla Kujaw i Pomorza</vt:lpstr>
      <vt:lpstr> Fundusze Europejskie dla Kujaw i Pomorza</vt:lpstr>
      <vt:lpstr>Znak Funduszy Europejskich i UE – KOLOR i B/W</vt:lpstr>
      <vt:lpstr>Znak Funduszy Europejskich i UE - plakat</vt:lpstr>
      <vt:lpstr>Znak Funduszy Europejskich i UE - nalepki</vt:lpstr>
      <vt:lpstr>Co zrobić aby działania promocyjne były OK.?</vt:lpstr>
      <vt:lpstr>Literatura</vt:lpstr>
      <vt:lpstr>Literatura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>Toshiba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Osetek Iwona</cp:lastModifiedBy>
  <cp:revision>1012</cp:revision>
  <dcterms:created xsi:type="dcterms:W3CDTF">2010-05-23T14:28:12Z</dcterms:created>
  <dcterms:modified xsi:type="dcterms:W3CDTF">2023-12-18T08:47:47Z</dcterms:modified>
</cp:coreProperties>
</file>